
<file path=[Content_Types].xml><?xml version="1.0" encoding="utf-8"?>
<Types xmlns="http://schemas.openxmlformats.org/package/2006/content-types">
  <Default Extension="bmp" ContentType="image/bmp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2" r:id="rId4"/>
    <p:sldId id="260" r:id="rId5"/>
    <p:sldId id="261" r:id="rId6"/>
    <p:sldId id="273" r:id="rId7"/>
    <p:sldId id="263" r:id="rId8"/>
    <p:sldId id="265" r:id="rId9"/>
    <p:sldId id="264" r:id="rId10"/>
    <p:sldId id="268" r:id="rId11"/>
    <p:sldId id="271" r:id="rId12"/>
    <p:sldId id="270" r:id="rId13"/>
    <p:sldId id="274" r:id="rId14"/>
    <p:sldId id="269" r:id="rId15"/>
    <p:sldId id="267" r:id="rId16"/>
    <p:sldId id="266" r:id="rId17"/>
    <p:sldId id="276" r:id="rId18"/>
    <p:sldId id="277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99" autoAdjust="0"/>
  </p:normalViewPr>
  <p:slideViewPr>
    <p:cSldViewPr snapToGrid="0">
      <p:cViewPr varScale="1">
        <p:scale>
          <a:sx n="102" d="100"/>
          <a:sy n="102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043DAD-89E8-407C-8E96-23FE2C3C8C73}" type="doc">
      <dgm:prSet loTypeId="urn:microsoft.com/office/officeart/2005/8/layout/process2" loCatId="process" qsTypeId="urn:microsoft.com/office/officeart/2005/8/quickstyle/3d5" qsCatId="3D" csTypeId="urn:microsoft.com/office/officeart/2005/8/colors/accent1_2" csCatId="accent1" phldr="1"/>
      <dgm:spPr>
        <a:scene3d>
          <a:camera prst="isometricOffAxis1Right" zoom="95000"/>
          <a:lightRig rig="flat" dir="t"/>
        </a:scene3d>
      </dgm:spPr>
      <dgm:t>
        <a:bodyPr/>
        <a:lstStyle/>
        <a:p>
          <a:endParaRPr lang="zh-CN" altLang="en-US"/>
        </a:p>
      </dgm:t>
    </dgm:pt>
    <dgm:pt modelId="{D260935F-D15D-48FA-8F63-35DDBF8F7593}">
      <dgm:prSet phldrT="[文字]"/>
      <dgm:spPr/>
      <dgm:t>
        <a:bodyPr/>
        <a:lstStyle/>
        <a:p>
          <a:r>
            <a:rPr lang="en-US" altLang="zh-CN" dirty="0"/>
            <a:t>Ray match</a:t>
          </a:r>
          <a:endParaRPr lang="zh-CN" altLang="en-US" dirty="0"/>
        </a:p>
      </dgm:t>
    </dgm:pt>
    <dgm:pt modelId="{86FC9BB5-B3C3-4A7C-BB78-F317DC017D1C}" type="parTrans" cxnId="{0B91669F-22B4-49EC-8768-9E44195A9C38}">
      <dgm:prSet/>
      <dgm:spPr/>
      <dgm:t>
        <a:bodyPr/>
        <a:lstStyle/>
        <a:p>
          <a:endParaRPr lang="zh-CN" altLang="en-US"/>
        </a:p>
      </dgm:t>
    </dgm:pt>
    <dgm:pt modelId="{FE789FEB-D38E-469D-AA3F-C6DD9AC03E0E}" type="sibTrans" cxnId="{0B91669F-22B4-49EC-8768-9E44195A9C38}">
      <dgm:prSet/>
      <dgm:spPr/>
      <dgm:t>
        <a:bodyPr/>
        <a:lstStyle/>
        <a:p>
          <a:endParaRPr lang="zh-CN" altLang="en-US"/>
        </a:p>
      </dgm:t>
    </dgm:pt>
    <dgm:pt modelId="{93BAC176-1781-4806-9576-0111BD8215D5}">
      <dgm:prSet phldrT="[文字]"/>
      <dgm:spPr/>
      <dgm:t>
        <a:bodyPr/>
        <a:lstStyle/>
        <a:p>
          <a:r>
            <a:rPr lang="en-US" altLang="zh-CN" dirty="0"/>
            <a:t>Optics data retrieving</a:t>
          </a:r>
          <a:endParaRPr lang="zh-CN" altLang="en-US" dirty="0"/>
        </a:p>
      </dgm:t>
    </dgm:pt>
    <dgm:pt modelId="{9ED97DFE-E9CA-4818-A528-E1B3E992B3F6}" type="parTrans" cxnId="{F6D33DA0-19D3-4249-B4AB-072E02A30E54}">
      <dgm:prSet/>
      <dgm:spPr/>
      <dgm:t>
        <a:bodyPr/>
        <a:lstStyle/>
        <a:p>
          <a:endParaRPr lang="zh-CN" altLang="en-US"/>
        </a:p>
      </dgm:t>
    </dgm:pt>
    <dgm:pt modelId="{FF71A1BB-85D8-45E6-89CE-452C3ECC78C2}" type="sibTrans" cxnId="{F6D33DA0-19D3-4249-B4AB-072E02A30E54}">
      <dgm:prSet/>
      <dgm:spPr/>
      <dgm:t>
        <a:bodyPr/>
        <a:lstStyle/>
        <a:p>
          <a:endParaRPr lang="zh-CN" altLang="en-US"/>
        </a:p>
      </dgm:t>
    </dgm:pt>
    <dgm:pt modelId="{3A3D7FDD-A2E6-412F-98A9-F9F4EBEA0C06}">
      <dgm:prSet phldrT="[文字]"/>
      <dgm:spPr/>
      <dgm:t>
        <a:bodyPr/>
        <a:lstStyle/>
        <a:p>
          <a:r>
            <a:rPr lang="en-US" altLang="zh-CN" dirty="0"/>
            <a:t>Integration</a:t>
          </a:r>
          <a:endParaRPr lang="zh-CN" altLang="en-US" dirty="0"/>
        </a:p>
      </dgm:t>
    </dgm:pt>
    <dgm:pt modelId="{6955EF36-6F75-491F-B844-C4014578CE62}" type="parTrans" cxnId="{D6E69A3A-6CC2-41BC-8922-2641FE46A85D}">
      <dgm:prSet/>
      <dgm:spPr/>
      <dgm:t>
        <a:bodyPr/>
        <a:lstStyle/>
        <a:p>
          <a:endParaRPr lang="zh-CN" altLang="en-US"/>
        </a:p>
      </dgm:t>
    </dgm:pt>
    <dgm:pt modelId="{CA83B7D0-D925-451F-8556-C02076EE167B}" type="sibTrans" cxnId="{D6E69A3A-6CC2-41BC-8922-2641FE46A85D}">
      <dgm:prSet/>
      <dgm:spPr/>
      <dgm:t>
        <a:bodyPr/>
        <a:lstStyle/>
        <a:p>
          <a:endParaRPr lang="zh-CN" altLang="en-US"/>
        </a:p>
      </dgm:t>
    </dgm:pt>
    <dgm:pt modelId="{52B8BB87-FE90-4954-B2EF-005862D4BD26}">
      <dgm:prSet phldrT="[文字]"/>
      <dgm:spPr/>
      <dgm:t>
        <a:bodyPr/>
        <a:lstStyle/>
        <a:p>
          <a:r>
            <a:rPr lang="en-US" altLang="zh-CN" dirty="0"/>
            <a:t>Volume data sampling</a:t>
          </a:r>
          <a:endParaRPr lang="zh-CN" altLang="en-US" dirty="0"/>
        </a:p>
      </dgm:t>
    </dgm:pt>
    <dgm:pt modelId="{B09C35BB-2EAE-4DF2-84BE-81EC3B65C432}" type="sibTrans" cxnId="{AE52547F-D961-4D8F-9F90-0CC0B6D53478}">
      <dgm:prSet/>
      <dgm:spPr/>
      <dgm:t>
        <a:bodyPr/>
        <a:lstStyle/>
        <a:p>
          <a:endParaRPr lang="zh-CN" altLang="en-US"/>
        </a:p>
      </dgm:t>
    </dgm:pt>
    <dgm:pt modelId="{C485E21D-16B7-4E43-B71E-539674391263}" type="parTrans" cxnId="{AE52547F-D961-4D8F-9F90-0CC0B6D53478}">
      <dgm:prSet/>
      <dgm:spPr/>
      <dgm:t>
        <a:bodyPr/>
        <a:lstStyle/>
        <a:p>
          <a:endParaRPr lang="zh-CN" altLang="en-US"/>
        </a:p>
      </dgm:t>
    </dgm:pt>
    <dgm:pt modelId="{D881ED9D-C0C1-409C-A3B3-520DC63045C2}" type="pres">
      <dgm:prSet presAssocID="{15043DAD-89E8-407C-8E96-23FE2C3C8C73}" presName="linearFlow" presStyleCnt="0">
        <dgm:presLayoutVars>
          <dgm:resizeHandles val="exact"/>
        </dgm:presLayoutVars>
      </dgm:prSet>
      <dgm:spPr/>
    </dgm:pt>
    <dgm:pt modelId="{9E85F4A6-DD26-49E8-BCB8-3DB13A5DCBBE}" type="pres">
      <dgm:prSet presAssocID="{D260935F-D15D-48FA-8F63-35DDBF8F7593}" presName="node" presStyleLbl="node1" presStyleIdx="0" presStyleCnt="4">
        <dgm:presLayoutVars>
          <dgm:bulletEnabled val="1"/>
        </dgm:presLayoutVars>
      </dgm:prSet>
      <dgm:spPr/>
    </dgm:pt>
    <dgm:pt modelId="{3E47D222-1A82-4E4D-9485-C79AB0B8C6EA}" type="pres">
      <dgm:prSet presAssocID="{FE789FEB-D38E-469D-AA3F-C6DD9AC03E0E}" presName="sibTrans" presStyleLbl="sibTrans2D1" presStyleIdx="0" presStyleCnt="3"/>
      <dgm:spPr/>
    </dgm:pt>
    <dgm:pt modelId="{BB6D60B3-AC95-4248-8CC4-AA28834BBBFC}" type="pres">
      <dgm:prSet presAssocID="{FE789FEB-D38E-469D-AA3F-C6DD9AC03E0E}" presName="connectorText" presStyleLbl="sibTrans2D1" presStyleIdx="0" presStyleCnt="3"/>
      <dgm:spPr/>
    </dgm:pt>
    <dgm:pt modelId="{D25BF855-A1F6-4547-8BF3-412232E85BEF}" type="pres">
      <dgm:prSet presAssocID="{52B8BB87-FE90-4954-B2EF-005862D4BD26}" presName="node" presStyleLbl="node1" presStyleIdx="1" presStyleCnt="4">
        <dgm:presLayoutVars>
          <dgm:bulletEnabled val="1"/>
        </dgm:presLayoutVars>
      </dgm:prSet>
      <dgm:spPr/>
    </dgm:pt>
    <dgm:pt modelId="{D93836A9-1C25-4DD6-B815-8418273D8B8D}" type="pres">
      <dgm:prSet presAssocID="{B09C35BB-2EAE-4DF2-84BE-81EC3B65C432}" presName="sibTrans" presStyleLbl="sibTrans2D1" presStyleIdx="1" presStyleCnt="3"/>
      <dgm:spPr/>
    </dgm:pt>
    <dgm:pt modelId="{7E87E035-4F98-4849-9EEB-08BCDEF00D8D}" type="pres">
      <dgm:prSet presAssocID="{B09C35BB-2EAE-4DF2-84BE-81EC3B65C432}" presName="connectorText" presStyleLbl="sibTrans2D1" presStyleIdx="1" presStyleCnt="3"/>
      <dgm:spPr/>
    </dgm:pt>
    <dgm:pt modelId="{657079CC-3F62-4665-B12A-24B5E5F2750A}" type="pres">
      <dgm:prSet presAssocID="{93BAC176-1781-4806-9576-0111BD8215D5}" presName="node" presStyleLbl="node1" presStyleIdx="2" presStyleCnt="4">
        <dgm:presLayoutVars>
          <dgm:bulletEnabled val="1"/>
        </dgm:presLayoutVars>
      </dgm:prSet>
      <dgm:spPr/>
    </dgm:pt>
    <dgm:pt modelId="{99E6947F-609B-4BA0-8C72-74E72E541314}" type="pres">
      <dgm:prSet presAssocID="{FF71A1BB-85D8-45E6-89CE-452C3ECC78C2}" presName="sibTrans" presStyleLbl="sibTrans2D1" presStyleIdx="2" presStyleCnt="3"/>
      <dgm:spPr/>
    </dgm:pt>
    <dgm:pt modelId="{5115080A-BAA5-4307-8126-444E9BADD400}" type="pres">
      <dgm:prSet presAssocID="{FF71A1BB-85D8-45E6-89CE-452C3ECC78C2}" presName="connectorText" presStyleLbl="sibTrans2D1" presStyleIdx="2" presStyleCnt="3"/>
      <dgm:spPr/>
    </dgm:pt>
    <dgm:pt modelId="{918AA0AE-6998-4D42-B090-FA55DF8B7DF8}" type="pres">
      <dgm:prSet presAssocID="{3A3D7FDD-A2E6-412F-98A9-F9F4EBEA0C06}" presName="node" presStyleLbl="node1" presStyleIdx="3" presStyleCnt="4">
        <dgm:presLayoutVars>
          <dgm:bulletEnabled val="1"/>
        </dgm:presLayoutVars>
      </dgm:prSet>
      <dgm:spPr/>
    </dgm:pt>
  </dgm:ptLst>
  <dgm:cxnLst>
    <dgm:cxn modelId="{22046C0B-6E16-481D-ACDF-70BC91D479A2}" type="presOf" srcId="{15043DAD-89E8-407C-8E96-23FE2C3C8C73}" destId="{D881ED9D-C0C1-409C-A3B3-520DC63045C2}" srcOrd="0" destOrd="0" presId="urn:microsoft.com/office/officeart/2005/8/layout/process2"/>
    <dgm:cxn modelId="{90F64F20-A24E-456C-9F11-85F9696280A3}" type="presOf" srcId="{FF71A1BB-85D8-45E6-89CE-452C3ECC78C2}" destId="{99E6947F-609B-4BA0-8C72-74E72E541314}" srcOrd="0" destOrd="0" presId="urn:microsoft.com/office/officeart/2005/8/layout/process2"/>
    <dgm:cxn modelId="{359C9E23-D441-409E-86AB-DE5B57CD20CB}" type="presOf" srcId="{FE789FEB-D38E-469D-AA3F-C6DD9AC03E0E}" destId="{3E47D222-1A82-4E4D-9485-C79AB0B8C6EA}" srcOrd="0" destOrd="0" presId="urn:microsoft.com/office/officeart/2005/8/layout/process2"/>
    <dgm:cxn modelId="{D6E69A3A-6CC2-41BC-8922-2641FE46A85D}" srcId="{15043DAD-89E8-407C-8E96-23FE2C3C8C73}" destId="{3A3D7FDD-A2E6-412F-98A9-F9F4EBEA0C06}" srcOrd="3" destOrd="0" parTransId="{6955EF36-6F75-491F-B844-C4014578CE62}" sibTransId="{CA83B7D0-D925-451F-8556-C02076EE167B}"/>
    <dgm:cxn modelId="{1A871543-F97E-407D-AC9A-21AAE639D70A}" type="presOf" srcId="{3A3D7FDD-A2E6-412F-98A9-F9F4EBEA0C06}" destId="{918AA0AE-6998-4D42-B090-FA55DF8B7DF8}" srcOrd="0" destOrd="0" presId="urn:microsoft.com/office/officeart/2005/8/layout/process2"/>
    <dgm:cxn modelId="{3BD0647C-4892-47FD-A446-6B267CFCCFFC}" type="presOf" srcId="{B09C35BB-2EAE-4DF2-84BE-81EC3B65C432}" destId="{D93836A9-1C25-4DD6-B815-8418273D8B8D}" srcOrd="0" destOrd="0" presId="urn:microsoft.com/office/officeart/2005/8/layout/process2"/>
    <dgm:cxn modelId="{AE52547F-D961-4D8F-9F90-0CC0B6D53478}" srcId="{15043DAD-89E8-407C-8E96-23FE2C3C8C73}" destId="{52B8BB87-FE90-4954-B2EF-005862D4BD26}" srcOrd="1" destOrd="0" parTransId="{C485E21D-16B7-4E43-B71E-539674391263}" sibTransId="{B09C35BB-2EAE-4DF2-84BE-81EC3B65C432}"/>
    <dgm:cxn modelId="{F5E54798-BDDD-4171-AED9-A87AB4AB66E4}" type="presOf" srcId="{D260935F-D15D-48FA-8F63-35DDBF8F7593}" destId="{9E85F4A6-DD26-49E8-BCB8-3DB13A5DCBBE}" srcOrd="0" destOrd="0" presId="urn:microsoft.com/office/officeart/2005/8/layout/process2"/>
    <dgm:cxn modelId="{0B91669F-22B4-49EC-8768-9E44195A9C38}" srcId="{15043DAD-89E8-407C-8E96-23FE2C3C8C73}" destId="{D260935F-D15D-48FA-8F63-35DDBF8F7593}" srcOrd="0" destOrd="0" parTransId="{86FC9BB5-B3C3-4A7C-BB78-F317DC017D1C}" sibTransId="{FE789FEB-D38E-469D-AA3F-C6DD9AC03E0E}"/>
    <dgm:cxn modelId="{F6D33DA0-19D3-4249-B4AB-072E02A30E54}" srcId="{15043DAD-89E8-407C-8E96-23FE2C3C8C73}" destId="{93BAC176-1781-4806-9576-0111BD8215D5}" srcOrd="2" destOrd="0" parTransId="{9ED97DFE-E9CA-4818-A528-E1B3E992B3F6}" sibTransId="{FF71A1BB-85D8-45E6-89CE-452C3ECC78C2}"/>
    <dgm:cxn modelId="{E901C0A2-1ABA-478B-A157-8FF6B8FB8B1E}" type="presOf" srcId="{FF71A1BB-85D8-45E6-89CE-452C3ECC78C2}" destId="{5115080A-BAA5-4307-8126-444E9BADD400}" srcOrd="1" destOrd="0" presId="urn:microsoft.com/office/officeart/2005/8/layout/process2"/>
    <dgm:cxn modelId="{6A13FDAA-061E-4A1C-9937-E184C01F4121}" type="presOf" srcId="{FE789FEB-D38E-469D-AA3F-C6DD9AC03E0E}" destId="{BB6D60B3-AC95-4248-8CC4-AA28834BBBFC}" srcOrd="1" destOrd="0" presId="urn:microsoft.com/office/officeart/2005/8/layout/process2"/>
    <dgm:cxn modelId="{74229FB9-170B-4ED7-82E1-9DBB92A2173C}" type="presOf" srcId="{52B8BB87-FE90-4954-B2EF-005862D4BD26}" destId="{D25BF855-A1F6-4547-8BF3-412232E85BEF}" srcOrd="0" destOrd="0" presId="urn:microsoft.com/office/officeart/2005/8/layout/process2"/>
    <dgm:cxn modelId="{C3396EBC-86E6-4DF6-90E7-90DBACA42E9B}" type="presOf" srcId="{93BAC176-1781-4806-9576-0111BD8215D5}" destId="{657079CC-3F62-4665-B12A-24B5E5F2750A}" srcOrd="0" destOrd="0" presId="urn:microsoft.com/office/officeart/2005/8/layout/process2"/>
    <dgm:cxn modelId="{B251CADD-0E5B-4979-B01E-9EBB52B4262C}" type="presOf" srcId="{B09C35BB-2EAE-4DF2-84BE-81EC3B65C432}" destId="{7E87E035-4F98-4849-9EEB-08BCDEF00D8D}" srcOrd="1" destOrd="0" presId="urn:microsoft.com/office/officeart/2005/8/layout/process2"/>
    <dgm:cxn modelId="{B7DC0121-DEE0-430B-951B-9818617A6EEF}" type="presParOf" srcId="{D881ED9D-C0C1-409C-A3B3-520DC63045C2}" destId="{9E85F4A6-DD26-49E8-BCB8-3DB13A5DCBBE}" srcOrd="0" destOrd="0" presId="urn:microsoft.com/office/officeart/2005/8/layout/process2"/>
    <dgm:cxn modelId="{0564AB09-43FE-45AC-9781-B7DBD676C097}" type="presParOf" srcId="{D881ED9D-C0C1-409C-A3B3-520DC63045C2}" destId="{3E47D222-1A82-4E4D-9485-C79AB0B8C6EA}" srcOrd="1" destOrd="0" presId="urn:microsoft.com/office/officeart/2005/8/layout/process2"/>
    <dgm:cxn modelId="{45DA7205-89C4-4810-BF10-E1E3D7997DF0}" type="presParOf" srcId="{3E47D222-1A82-4E4D-9485-C79AB0B8C6EA}" destId="{BB6D60B3-AC95-4248-8CC4-AA28834BBBFC}" srcOrd="0" destOrd="0" presId="urn:microsoft.com/office/officeart/2005/8/layout/process2"/>
    <dgm:cxn modelId="{3B811DCF-C08D-4953-A5D7-D8B4F48FFF7E}" type="presParOf" srcId="{D881ED9D-C0C1-409C-A3B3-520DC63045C2}" destId="{D25BF855-A1F6-4547-8BF3-412232E85BEF}" srcOrd="2" destOrd="0" presId="urn:microsoft.com/office/officeart/2005/8/layout/process2"/>
    <dgm:cxn modelId="{F961F5F0-00E0-47AF-96CE-4A70A96D2969}" type="presParOf" srcId="{D881ED9D-C0C1-409C-A3B3-520DC63045C2}" destId="{D93836A9-1C25-4DD6-B815-8418273D8B8D}" srcOrd="3" destOrd="0" presId="urn:microsoft.com/office/officeart/2005/8/layout/process2"/>
    <dgm:cxn modelId="{913B7924-2710-476F-BF88-9BDDA5A0AF4E}" type="presParOf" srcId="{D93836A9-1C25-4DD6-B815-8418273D8B8D}" destId="{7E87E035-4F98-4849-9EEB-08BCDEF00D8D}" srcOrd="0" destOrd="0" presId="urn:microsoft.com/office/officeart/2005/8/layout/process2"/>
    <dgm:cxn modelId="{B51E8056-951B-4722-8754-43DDA3E2C413}" type="presParOf" srcId="{D881ED9D-C0C1-409C-A3B3-520DC63045C2}" destId="{657079CC-3F62-4665-B12A-24B5E5F2750A}" srcOrd="4" destOrd="0" presId="urn:microsoft.com/office/officeart/2005/8/layout/process2"/>
    <dgm:cxn modelId="{7338877C-F2B0-463B-A723-3FF72340C8EC}" type="presParOf" srcId="{D881ED9D-C0C1-409C-A3B3-520DC63045C2}" destId="{99E6947F-609B-4BA0-8C72-74E72E541314}" srcOrd="5" destOrd="0" presId="urn:microsoft.com/office/officeart/2005/8/layout/process2"/>
    <dgm:cxn modelId="{5756AACB-E4FF-40AD-AA4D-73C3DBD3507C}" type="presParOf" srcId="{99E6947F-609B-4BA0-8C72-74E72E541314}" destId="{5115080A-BAA5-4307-8126-444E9BADD400}" srcOrd="0" destOrd="0" presId="urn:microsoft.com/office/officeart/2005/8/layout/process2"/>
    <dgm:cxn modelId="{C8C46D0C-DA24-4653-AAEE-969DE35817B8}" type="presParOf" srcId="{D881ED9D-C0C1-409C-A3B3-520DC63045C2}" destId="{918AA0AE-6998-4D42-B090-FA55DF8B7DF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043DAD-89E8-407C-8E96-23FE2C3C8C73}" type="doc">
      <dgm:prSet loTypeId="urn:microsoft.com/office/officeart/2005/8/layout/process2" loCatId="process" qsTypeId="urn:microsoft.com/office/officeart/2005/8/quickstyle/3d5" qsCatId="3D" csTypeId="urn:microsoft.com/office/officeart/2005/8/colors/accent1_2" csCatId="accent1" phldr="1"/>
      <dgm:spPr>
        <a:scene3d>
          <a:camera prst="isometricOffAxis1Right" zoom="95000"/>
          <a:lightRig rig="flat" dir="t"/>
        </a:scene3d>
      </dgm:spPr>
      <dgm:t>
        <a:bodyPr/>
        <a:lstStyle/>
        <a:p>
          <a:endParaRPr lang="zh-CN" altLang="en-US"/>
        </a:p>
      </dgm:t>
    </dgm:pt>
    <dgm:pt modelId="{D260935F-D15D-48FA-8F63-35DDBF8F7593}">
      <dgm:prSet phldrT="[文字]"/>
      <dgm:spPr/>
      <dgm:t>
        <a:bodyPr/>
        <a:lstStyle/>
        <a:p>
          <a:r>
            <a:rPr lang="en-US" altLang="zh-CN" dirty="0"/>
            <a:t>Ray match</a:t>
          </a:r>
          <a:endParaRPr lang="zh-CN" altLang="en-US" dirty="0"/>
        </a:p>
      </dgm:t>
    </dgm:pt>
    <dgm:pt modelId="{86FC9BB5-B3C3-4A7C-BB78-F317DC017D1C}" type="parTrans" cxnId="{0B91669F-22B4-49EC-8768-9E44195A9C38}">
      <dgm:prSet/>
      <dgm:spPr/>
      <dgm:t>
        <a:bodyPr/>
        <a:lstStyle/>
        <a:p>
          <a:endParaRPr lang="zh-CN" altLang="en-US"/>
        </a:p>
      </dgm:t>
    </dgm:pt>
    <dgm:pt modelId="{FE789FEB-D38E-469D-AA3F-C6DD9AC03E0E}" type="sibTrans" cxnId="{0B91669F-22B4-49EC-8768-9E44195A9C38}">
      <dgm:prSet/>
      <dgm:spPr/>
      <dgm:t>
        <a:bodyPr/>
        <a:lstStyle/>
        <a:p>
          <a:endParaRPr lang="zh-CN" altLang="en-US"/>
        </a:p>
      </dgm:t>
    </dgm:pt>
    <dgm:pt modelId="{93BAC176-1781-4806-9576-0111BD8215D5}">
      <dgm:prSet phldrT="[文字]"/>
      <dgm:spPr/>
      <dgm:t>
        <a:bodyPr/>
        <a:lstStyle/>
        <a:p>
          <a:r>
            <a:rPr lang="en-US" altLang="zh-CN" dirty="0"/>
            <a:t>Optics data retrieving</a:t>
          </a:r>
          <a:endParaRPr lang="zh-CN" altLang="en-US" dirty="0"/>
        </a:p>
      </dgm:t>
    </dgm:pt>
    <dgm:pt modelId="{9ED97DFE-E9CA-4818-A528-E1B3E992B3F6}" type="parTrans" cxnId="{F6D33DA0-19D3-4249-B4AB-072E02A30E54}">
      <dgm:prSet/>
      <dgm:spPr/>
      <dgm:t>
        <a:bodyPr/>
        <a:lstStyle/>
        <a:p>
          <a:endParaRPr lang="zh-CN" altLang="en-US"/>
        </a:p>
      </dgm:t>
    </dgm:pt>
    <dgm:pt modelId="{FF71A1BB-85D8-45E6-89CE-452C3ECC78C2}" type="sibTrans" cxnId="{F6D33DA0-19D3-4249-B4AB-072E02A30E54}">
      <dgm:prSet/>
      <dgm:spPr/>
      <dgm:t>
        <a:bodyPr/>
        <a:lstStyle/>
        <a:p>
          <a:endParaRPr lang="zh-CN" altLang="en-US"/>
        </a:p>
      </dgm:t>
    </dgm:pt>
    <dgm:pt modelId="{3A3D7FDD-A2E6-412F-98A9-F9F4EBEA0C06}">
      <dgm:prSet phldrT="[文字]"/>
      <dgm:spPr/>
      <dgm:t>
        <a:bodyPr/>
        <a:lstStyle/>
        <a:p>
          <a:r>
            <a:rPr lang="en-US" altLang="zh-CN" dirty="0"/>
            <a:t>Integration</a:t>
          </a:r>
          <a:endParaRPr lang="zh-CN" altLang="en-US" dirty="0"/>
        </a:p>
      </dgm:t>
    </dgm:pt>
    <dgm:pt modelId="{6955EF36-6F75-491F-B844-C4014578CE62}" type="parTrans" cxnId="{D6E69A3A-6CC2-41BC-8922-2641FE46A85D}">
      <dgm:prSet/>
      <dgm:spPr/>
      <dgm:t>
        <a:bodyPr/>
        <a:lstStyle/>
        <a:p>
          <a:endParaRPr lang="zh-CN" altLang="en-US"/>
        </a:p>
      </dgm:t>
    </dgm:pt>
    <dgm:pt modelId="{CA83B7D0-D925-451F-8556-C02076EE167B}" type="sibTrans" cxnId="{D6E69A3A-6CC2-41BC-8922-2641FE46A85D}">
      <dgm:prSet/>
      <dgm:spPr/>
      <dgm:t>
        <a:bodyPr/>
        <a:lstStyle/>
        <a:p>
          <a:endParaRPr lang="zh-CN" altLang="en-US"/>
        </a:p>
      </dgm:t>
    </dgm:pt>
    <dgm:pt modelId="{52B8BB87-FE90-4954-B2EF-005862D4BD26}">
      <dgm:prSet phldrT="[文字]"/>
      <dgm:spPr/>
      <dgm:t>
        <a:bodyPr/>
        <a:lstStyle/>
        <a:p>
          <a:r>
            <a:rPr lang="en-US" altLang="zh-CN" dirty="0"/>
            <a:t>Volume data sampling</a:t>
          </a:r>
          <a:endParaRPr lang="zh-CN" altLang="en-US" dirty="0"/>
        </a:p>
      </dgm:t>
    </dgm:pt>
    <dgm:pt modelId="{B09C35BB-2EAE-4DF2-84BE-81EC3B65C432}" type="sibTrans" cxnId="{AE52547F-D961-4D8F-9F90-0CC0B6D53478}">
      <dgm:prSet/>
      <dgm:spPr/>
      <dgm:t>
        <a:bodyPr/>
        <a:lstStyle/>
        <a:p>
          <a:endParaRPr lang="zh-CN" altLang="en-US"/>
        </a:p>
      </dgm:t>
    </dgm:pt>
    <dgm:pt modelId="{C485E21D-16B7-4E43-B71E-539674391263}" type="parTrans" cxnId="{AE52547F-D961-4D8F-9F90-0CC0B6D53478}">
      <dgm:prSet/>
      <dgm:spPr/>
      <dgm:t>
        <a:bodyPr/>
        <a:lstStyle/>
        <a:p>
          <a:endParaRPr lang="zh-CN" altLang="en-US"/>
        </a:p>
      </dgm:t>
    </dgm:pt>
    <dgm:pt modelId="{D881ED9D-C0C1-409C-A3B3-520DC63045C2}" type="pres">
      <dgm:prSet presAssocID="{15043DAD-89E8-407C-8E96-23FE2C3C8C73}" presName="linearFlow" presStyleCnt="0">
        <dgm:presLayoutVars>
          <dgm:resizeHandles val="exact"/>
        </dgm:presLayoutVars>
      </dgm:prSet>
      <dgm:spPr/>
    </dgm:pt>
    <dgm:pt modelId="{9E85F4A6-DD26-49E8-BCB8-3DB13A5DCBBE}" type="pres">
      <dgm:prSet presAssocID="{D260935F-D15D-48FA-8F63-35DDBF8F7593}" presName="node" presStyleLbl="node1" presStyleIdx="0" presStyleCnt="4">
        <dgm:presLayoutVars>
          <dgm:bulletEnabled val="1"/>
        </dgm:presLayoutVars>
      </dgm:prSet>
      <dgm:spPr/>
    </dgm:pt>
    <dgm:pt modelId="{3E47D222-1A82-4E4D-9485-C79AB0B8C6EA}" type="pres">
      <dgm:prSet presAssocID="{FE789FEB-D38E-469D-AA3F-C6DD9AC03E0E}" presName="sibTrans" presStyleLbl="sibTrans2D1" presStyleIdx="0" presStyleCnt="3"/>
      <dgm:spPr/>
    </dgm:pt>
    <dgm:pt modelId="{BB6D60B3-AC95-4248-8CC4-AA28834BBBFC}" type="pres">
      <dgm:prSet presAssocID="{FE789FEB-D38E-469D-AA3F-C6DD9AC03E0E}" presName="connectorText" presStyleLbl="sibTrans2D1" presStyleIdx="0" presStyleCnt="3"/>
      <dgm:spPr/>
    </dgm:pt>
    <dgm:pt modelId="{D25BF855-A1F6-4547-8BF3-412232E85BEF}" type="pres">
      <dgm:prSet presAssocID="{52B8BB87-FE90-4954-B2EF-005862D4BD26}" presName="node" presStyleLbl="node1" presStyleIdx="1" presStyleCnt="4">
        <dgm:presLayoutVars>
          <dgm:bulletEnabled val="1"/>
        </dgm:presLayoutVars>
      </dgm:prSet>
      <dgm:spPr/>
    </dgm:pt>
    <dgm:pt modelId="{D93836A9-1C25-4DD6-B815-8418273D8B8D}" type="pres">
      <dgm:prSet presAssocID="{B09C35BB-2EAE-4DF2-84BE-81EC3B65C432}" presName="sibTrans" presStyleLbl="sibTrans2D1" presStyleIdx="1" presStyleCnt="3"/>
      <dgm:spPr/>
    </dgm:pt>
    <dgm:pt modelId="{7E87E035-4F98-4849-9EEB-08BCDEF00D8D}" type="pres">
      <dgm:prSet presAssocID="{B09C35BB-2EAE-4DF2-84BE-81EC3B65C432}" presName="connectorText" presStyleLbl="sibTrans2D1" presStyleIdx="1" presStyleCnt="3"/>
      <dgm:spPr/>
    </dgm:pt>
    <dgm:pt modelId="{657079CC-3F62-4665-B12A-24B5E5F2750A}" type="pres">
      <dgm:prSet presAssocID="{93BAC176-1781-4806-9576-0111BD8215D5}" presName="node" presStyleLbl="node1" presStyleIdx="2" presStyleCnt="4">
        <dgm:presLayoutVars>
          <dgm:bulletEnabled val="1"/>
        </dgm:presLayoutVars>
      </dgm:prSet>
      <dgm:spPr/>
    </dgm:pt>
    <dgm:pt modelId="{99E6947F-609B-4BA0-8C72-74E72E541314}" type="pres">
      <dgm:prSet presAssocID="{FF71A1BB-85D8-45E6-89CE-452C3ECC78C2}" presName="sibTrans" presStyleLbl="sibTrans2D1" presStyleIdx="2" presStyleCnt="3"/>
      <dgm:spPr/>
    </dgm:pt>
    <dgm:pt modelId="{5115080A-BAA5-4307-8126-444E9BADD400}" type="pres">
      <dgm:prSet presAssocID="{FF71A1BB-85D8-45E6-89CE-452C3ECC78C2}" presName="connectorText" presStyleLbl="sibTrans2D1" presStyleIdx="2" presStyleCnt="3"/>
      <dgm:spPr/>
    </dgm:pt>
    <dgm:pt modelId="{918AA0AE-6998-4D42-B090-FA55DF8B7DF8}" type="pres">
      <dgm:prSet presAssocID="{3A3D7FDD-A2E6-412F-98A9-F9F4EBEA0C06}" presName="node" presStyleLbl="node1" presStyleIdx="3" presStyleCnt="4">
        <dgm:presLayoutVars>
          <dgm:bulletEnabled val="1"/>
        </dgm:presLayoutVars>
      </dgm:prSet>
      <dgm:spPr/>
    </dgm:pt>
  </dgm:ptLst>
  <dgm:cxnLst>
    <dgm:cxn modelId="{22046C0B-6E16-481D-ACDF-70BC91D479A2}" type="presOf" srcId="{15043DAD-89E8-407C-8E96-23FE2C3C8C73}" destId="{D881ED9D-C0C1-409C-A3B3-520DC63045C2}" srcOrd="0" destOrd="0" presId="urn:microsoft.com/office/officeart/2005/8/layout/process2"/>
    <dgm:cxn modelId="{90F64F20-A24E-456C-9F11-85F9696280A3}" type="presOf" srcId="{FF71A1BB-85D8-45E6-89CE-452C3ECC78C2}" destId="{99E6947F-609B-4BA0-8C72-74E72E541314}" srcOrd="0" destOrd="0" presId="urn:microsoft.com/office/officeart/2005/8/layout/process2"/>
    <dgm:cxn modelId="{359C9E23-D441-409E-86AB-DE5B57CD20CB}" type="presOf" srcId="{FE789FEB-D38E-469D-AA3F-C6DD9AC03E0E}" destId="{3E47D222-1A82-4E4D-9485-C79AB0B8C6EA}" srcOrd="0" destOrd="0" presId="urn:microsoft.com/office/officeart/2005/8/layout/process2"/>
    <dgm:cxn modelId="{D6E69A3A-6CC2-41BC-8922-2641FE46A85D}" srcId="{15043DAD-89E8-407C-8E96-23FE2C3C8C73}" destId="{3A3D7FDD-A2E6-412F-98A9-F9F4EBEA0C06}" srcOrd="3" destOrd="0" parTransId="{6955EF36-6F75-491F-B844-C4014578CE62}" sibTransId="{CA83B7D0-D925-451F-8556-C02076EE167B}"/>
    <dgm:cxn modelId="{1A871543-F97E-407D-AC9A-21AAE639D70A}" type="presOf" srcId="{3A3D7FDD-A2E6-412F-98A9-F9F4EBEA0C06}" destId="{918AA0AE-6998-4D42-B090-FA55DF8B7DF8}" srcOrd="0" destOrd="0" presId="urn:microsoft.com/office/officeart/2005/8/layout/process2"/>
    <dgm:cxn modelId="{3BD0647C-4892-47FD-A446-6B267CFCCFFC}" type="presOf" srcId="{B09C35BB-2EAE-4DF2-84BE-81EC3B65C432}" destId="{D93836A9-1C25-4DD6-B815-8418273D8B8D}" srcOrd="0" destOrd="0" presId="urn:microsoft.com/office/officeart/2005/8/layout/process2"/>
    <dgm:cxn modelId="{AE52547F-D961-4D8F-9F90-0CC0B6D53478}" srcId="{15043DAD-89E8-407C-8E96-23FE2C3C8C73}" destId="{52B8BB87-FE90-4954-B2EF-005862D4BD26}" srcOrd="1" destOrd="0" parTransId="{C485E21D-16B7-4E43-B71E-539674391263}" sibTransId="{B09C35BB-2EAE-4DF2-84BE-81EC3B65C432}"/>
    <dgm:cxn modelId="{F5E54798-BDDD-4171-AED9-A87AB4AB66E4}" type="presOf" srcId="{D260935F-D15D-48FA-8F63-35DDBF8F7593}" destId="{9E85F4A6-DD26-49E8-BCB8-3DB13A5DCBBE}" srcOrd="0" destOrd="0" presId="urn:microsoft.com/office/officeart/2005/8/layout/process2"/>
    <dgm:cxn modelId="{0B91669F-22B4-49EC-8768-9E44195A9C38}" srcId="{15043DAD-89E8-407C-8E96-23FE2C3C8C73}" destId="{D260935F-D15D-48FA-8F63-35DDBF8F7593}" srcOrd="0" destOrd="0" parTransId="{86FC9BB5-B3C3-4A7C-BB78-F317DC017D1C}" sibTransId="{FE789FEB-D38E-469D-AA3F-C6DD9AC03E0E}"/>
    <dgm:cxn modelId="{F6D33DA0-19D3-4249-B4AB-072E02A30E54}" srcId="{15043DAD-89E8-407C-8E96-23FE2C3C8C73}" destId="{93BAC176-1781-4806-9576-0111BD8215D5}" srcOrd="2" destOrd="0" parTransId="{9ED97DFE-E9CA-4818-A528-E1B3E992B3F6}" sibTransId="{FF71A1BB-85D8-45E6-89CE-452C3ECC78C2}"/>
    <dgm:cxn modelId="{E901C0A2-1ABA-478B-A157-8FF6B8FB8B1E}" type="presOf" srcId="{FF71A1BB-85D8-45E6-89CE-452C3ECC78C2}" destId="{5115080A-BAA5-4307-8126-444E9BADD400}" srcOrd="1" destOrd="0" presId="urn:microsoft.com/office/officeart/2005/8/layout/process2"/>
    <dgm:cxn modelId="{6A13FDAA-061E-4A1C-9937-E184C01F4121}" type="presOf" srcId="{FE789FEB-D38E-469D-AA3F-C6DD9AC03E0E}" destId="{BB6D60B3-AC95-4248-8CC4-AA28834BBBFC}" srcOrd="1" destOrd="0" presId="urn:microsoft.com/office/officeart/2005/8/layout/process2"/>
    <dgm:cxn modelId="{74229FB9-170B-4ED7-82E1-9DBB92A2173C}" type="presOf" srcId="{52B8BB87-FE90-4954-B2EF-005862D4BD26}" destId="{D25BF855-A1F6-4547-8BF3-412232E85BEF}" srcOrd="0" destOrd="0" presId="urn:microsoft.com/office/officeart/2005/8/layout/process2"/>
    <dgm:cxn modelId="{C3396EBC-86E6-4DF6-90E7-90DBACA42E9B}" type="presOf" srcId="{93BAC176-1781-4806-9576-0111BD8215D5}" destId="{657079CC-3F62-4665-B12A-24B5E5F2750A}" srcOrd="0" destOrd="0" presId="urn:microsoft.com/office/officeart/2005/8/layout/process2"/>
    <dgm:cxn modelId="{B251CADD-0E5B-4979-B01E-9EBB52B4262C}" type="presOf" srcId="{B09C35BB-2EAE-4DF2-84BE-81EC3B65C432}" destId="{7E87E035-4F98-4849-9EEB-08BCDEF00D8D}" srcOrd="1" destOrd="0" presId="urn:microsoft.com/office/officeart/2005/8/layout/process2"/>
    <dgm:cxn modelId="{B7DC0121-DEE0-430B-951B-9818617A6EEF}" type="presParOf" srcId="{D881ED9D-C0C1-409C-A3B3-520DC63045C2}" destId="{9E85F4A6-DD26-49E8-BCB8-3DB13A5DCBBE}" srcOrd="0" destOrd="0" presId="urn:microsoft.com/office/officeart/2005/8/layout/process2"/>
    <dgm:cxn modelId="{0564AB09-43FE-45AC-9781-B7DBD676C097}" type="presParOf" srcId="{D881ED9D-C0C1-409C-A3B3-520DC63045C2}" destId="{3E47D222-1A82-4E4D-9485-C79AB0B8C6EA}" srcOrd="1" destOrd="0" presId="urn:microsoft.com/office/officeart/2005/8/layout/process2"/>
    <dgm:cxn modelId="{45DA7205-89C4-4810-BF10-E1E3D7997DF0}" type="presParOf" srcId="{3E47D222-1A82-4E4D-9485-C79AB0B8C6EA}" destId="{BB6D60B3-AC95-4248-8CC4-AA28834BBBFC}" srcOrd="0" destOrd="0" presId="urn:microsoft.com/office/officeart/2005/8/layout/process2"/>
    <dgm:cxn modelId="{3B811DCF-C08D-4953-A5D7-D8B4F48FFF7E}" type="presParOf" srcId="{D881ED9D-C0C1-409C-A3B3-520DC63045C2}" destId="{D25BF855-A1F6-4547-8BF3-412232E85BEF}" srcOrd="2" destOrd="0" presId="urn:microsoft.com/office/officeart/2005/8/layout/process2"/>
    <dgm:cxn modelId="{F961F5F0-00E0-47AF-96CE-4A70A96D2969}" type="presParOf" srcId="{D881ED9D-C0C1-409C-A3B3-520DC63045C2}" destId="{D93836A9-1C25-4DD6-B815-8418273D8B8D}" srcOrd="3" destOrd="0" presId="urn:microsoft.com/office/officeart/2005/8/layout/process2"/>
    <dgm:cxn modelId="{913B7924-2710-476F-BF88-9BDDA5A0AF4E}" type="presParOf" srcId="{D93836A9-1C25-4DD6-B815-8418273D8B8D}" destId="{7E87E035-4F98-4849-9EEB-08BCDEF00D8D}" srcOrd="0" destOrd="0" presId="urn:microsoft.com/office/officeart/2005/8/layout/process2"/>
    <dgm:cxn modelId="{B51E8056-951B-4722-8754-43DDA3E2C413}" type="presParOf" srcId="{D881ED9D-C0C1-409C-A3B3-520DC63045C2}" destId="{657079CC-3F62-4665-B12A-24B5E5F2750A}" srcOrd="4" destOrd="0" presId="urn:microsoft.com/office/officeart/2005/8/layout/process2"/>
    <dgm:cxn modelId="{7338877C-F2B0-463B-A723-3FF72340C8EC}" type="presParOf" srcId="{D881ED9D-C0C1-409C-A3B3-520DC63045C2}" destId="{99E6947F-609B-4BA0-8C72-74E72E541314}" srcOrd="5" destOrd="0" presId="urn:microsoft.com/office/officeart/2005/8/layout/process2"/>
    <dgm:cxn modelId="{5756AACB-E4FF-40AD-AA4D-73C3DBD3507C}" type="presParOf" srcId="{99E6947F-609B-4BA0-8C72-74E72E541314}" destId="{5115080A-BAA5-4307-8126-444E9BADD400}" srcOrd="0" destOrd="0" presId="urn:microsoft.com/office/officeart/2005/8/layout/process2"/>
    <dgm:cxn modelId="{C8C46D0C-DA24-4653-AAEE-969DE35817B8}" type="presParOf" srcId="{D881ED9D-C0C1-409C-A3B3-520DC63045C2}" destId="{918AA0AE-6998-4D42-B090-FA55DF8B7DF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F4A6-DD26-49E8-BCB8-3DB13A5DCBBE}">
      <dsp:nvSpPr>
        <dsp:cNvPr id="0" name=""/>
        <dsp:cNvSpPr/>
      </dsp:nvSpPr>
      <dsp:spPr>
        <a:xfrm>
          <a:off x="3199123" y="2583"/>
          <a:ext cx="1729753" cy="960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Ray match</a:t>
          </a:r>
          <a:endParaRPr lang="zh-CN" altLang="en-US" sz="2300" kern="1200" dirty="0"/>
        </a:p>
      </dsp:txBody>
      <dsp:txXfrm>
        <a:off x="3227269" y="30729"/>
        <a:ext cx="1673461" cy="904682"/>
      </dsp:txXfrm>
    </dsp:sp>
    <dsp:sp modelId="{3E47D222-1A82-4E4D-9485-C79AB0B8C6EA}">
      <dsp:nvSpPr>
        <dsp:cNvPr id="0" name=""/>
        <dsp:cNvSpPr/>
      </dsp:nvSpPr>
      <dsp:spPr>
        <a:xfrm rot="5400000">
          <a:off x="3883817" y="987581"/>
          <a:ext cx="360365" cy="432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 rot="-5400000">
        <a:off x="3934269" y="1023618"/>
        <a:ext cx="259462" cy="252256"/>
      </dsp:txXfrm>
    </dsp:sp>
    <dsp:sp modelId="{D25BF855-A1F6-4547-8BF3-412232E85BEF}">
      <dsp:nvSpPr>
        <dsp:cNvPr id="0" name=""/>
        <dsp:cNvSpPr/>
      </dsp:nvSpPr>
      <dsp:spPr>
        <a:xfrm>
          <a:off x="3199123" y="1444044"/>
          <a:ext cx="1729753" cy="960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Volume data sampling</a:t>
          </a:r>
          <a:endParaRPr lang="zh-CN" altLang="en-US" sz="2300" kern="1200" dirty="0"/>
        </a:p>
      </dsp:txBody>
      <dsp:txXfrm>
        <a:off x="3227269" y="1472190"/>
        <a:ext cx="1673461" cy="904682"/>
      </dsp:txXfrm>
    </dsp:sp>
    <dsp:sp modelId="{D93836A9-1C25-4DD6-B815-8418273D8B8D}">
      <dsp:nvSpPr>
        <dsp:cNvPr id="0" name=""/>
        <dsp:cNvSpPr/>
      </dsp:nvSpPr>
      <dsp:spPr>
        <a:xfrm rot="5400000">
          <a:off x="3883817" y="2429042"/>
          <a:ext cx="360365" cy="432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 rot="-5400000">
        <a:off x="3934269" y="2465079"/>
        <a:ext cx="259462" cy="252256"/>
      </dsp:txXfrm>
    </dsp:sp>
    <dsp:sp modelId="{657079CC-3F62-4665-B12A-24B5E5F2750A}">
      <dsp:nvSpPr>
        <dsp:cNvPr id="0" name=""/>
        <dsp:cNvSpPr/>
      </dsp:nvSpPr>
      <dsp:spPr>
        <a:xfrm>
          <a:off x="3199123" y="2885505"/>
          <a:ext cx="1729753" cy="960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Optics data retrieving</a:t>
          </a:r>
          <a:endParaRPr lang="zh-CN" altLang="en-US" sz="2300" kern="1200" dirty="0"/>
        </a:p>
      </dsp:txBody>
      <dsp:txXfrm>
        <a:off x="3227269" y="2913651"/>
        <a:ext cx="1673461" cy="904682"/>
      </dsp:txXfrm>
    </dsp:sp>
    <dsp:sp modelId="{99E6947F-609B-4BA0-8C72-74E72E541314}">
      <dsp:nvSpPr>
        <dsp:cNvPr id="0" name=""/>
        <dsp:cNvSpPr/>
      </dsp:nvSpPr>
      <dsp:spPr>
        <a:xfrm rot="5400000">
          <a:off x="3883817" y="3870503"/>
          <a:ext cx="360365" cy="4324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/>
        </a:p>
      </dsp:txBody>
      <dsp:txXfrm rot="-5400000">
        <a:off x="3934269" y="3906540"/>
        <a:ext cx="259462" cy="252256"/>
      </dsp:txXfrm>
    </dsp:sp>
    <dsp:sp modelId="{918AA0AE-6998-4D42-B090-FA55DF8B7DF8}">
      <dsp:nvSpPr>
        <dsp:cNvPr id="0" name=""/>
        <dsp:cNvSpPr/>
      </dsp:nvSpPr>
      <dsp:spPr>
        <a:xfrm>
          <a:off x="3199123" y="4326966"/>
          <a:ext cx="1729753" cy="9609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300" kern="1200" dirty="0"/>
            <a:t>Integration</a:t>
          </a:r>
          <a:endParaRPr lang="zh-CN" altLang="en-US" sz="2300" kern="1200" dirty="0"/>
        </a:p>
      </dsp:txBody>
      <dsp:txXfrm>
        <a:off x="3227269" y="4355112"/>
        <a:ext cx="1673461" cy="904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5F4A6-DD26-49E8-BCB8-3DB13A5DCBBE}">
      <dsp:nvSpPr>
        <dsp:cNvPr id="0" name=""/>
        <dsp:cNvSpPr/>
      </dsp:nvSpPr>
      <dsp:spPr>
        <a:xfrm>
          <a:off x="78168" y="1267"/>
          <a:ext cx="913368" cy="471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Ray match</a:t>
          </a:r>
          <a:endParaRPr lang="zh-CN" altLang="en-US" sz="1200" kern="1200" dirty="0"/>
        </a:p>
      </dsp:txBody>
      <dsp:txXfrm>
        <a:off x="91975" y="15074"/>
        <a:ext cx="885754" cy="443801"/>
      </dsp:txXfrm>
    </dsp:sp>
    <dsp:sp modelId="{3E47D222-1A82-4E4D-9485-C79AB0B8C6EA}">
      <dsp:nvSpPr>
        <dsp:cNvPr id="0" name=""/>
        <dsp:cNvSpPr/>
      </dsp:nvSpPr>
      <dsp:spPr>
        <a:xfrm rot="5400000">
          <a:off x="446462" y="484468"/>
          <a:ext cx="176780" cy="21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 rot="-5400000">
        <a:off x="471211" y="502146"/>
        <a:ext cx="127283" cy="123746"/>
      </dsp:txXfrm>
    </dsp:sp>
    <dsp:sp modelId="{D25BF855-A1F6-4547-8BF3-412232E85BEF}">
      <dsp:nvSpPr>
        <dsp:cNvPr id="0" name=""/>
        <dsp:cNvSpPr/>
      </dsp:nvSpPr>
      <dsp:spPr>
        <a:xfrm>
          <a:off x="78168" y="708391"/>
          <a:ext cx="913368" cy="471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Volume data sampling</a:t>
          </a:r>
          <a:endParaRPr lang="zh-CN" altLang="en-US" sz="1200" kern="1200" dirty="0"/>
        </a:p>
      </dsp:txBody>
      <dsp:txXfrm>
        <a:off x="91975" y="722198"/>
        <a:ext cx="885754" cy="443801"/>
      </dsp:txXfrm>
    </dsp:sp>
    <dsp:sp modelId="{D93836A9-1C25-4DD6-B815-8418273D8B8D}">
      <dsp:nvSpPr>
        <dsp:cNvPr id="0" name=""/>
        <dsp:cNvSpPr/>
      </dsp:nvSpPr>
      <dsp:spPr>
        <a:xfrm rot="5400000">
          <a:off x="446462" y="1191592"/>
          <a:ext cx="176780" cy="21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 rot="-5400000">
        <a:off x="471211" y="1209270"/>
        <a:ext cx="127283" cy="123746"/>
      </dsp:txXfrm>
    </dsp:sp>
    <dsp:sp modelId="{657079CC-3F62-4665-B12A-24B5E5F2750A}">
      <dsp:nvSpPr>
        <dsp:cNvPr id="0" name=""/>
        <dsp:cNvSpPr/>
      </dsp:nvSpPr>
      <dsp:spPr>
        <a:xfrm>
          <a:off x="78168" y="1415514"/>
          <a:ext cx="913368" cy="471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Optics data retrieving</a:t>
          </a:r>
          <a:endParaRPr lang="zh-CN" altLang="en-US" sz="1200" kern="1200" dirty="0"/>
        </a:p>
      </dsp:txBody>
      <dsp:txXfrm>
        <a:off x="91975" y="1429321"/>
        <a:ext cx="885754" cy="443801"/>
      </dsp:txXfrm>
    </dsp:sp>
    <dsp:sp modelId="{99E6947F-609B-4BA0-8C72-74E72E541314}">
      <dsp:nvSpPr>
        <dsp:cNvPr id="0" name=""/>
        <dsp:cNvSpPr/>
      </dsp:nvSpPr>
      <dsp:spPr>
        <a:xfrm rot="5400000">
          <a:off x="446462" y="1898716"/>
          <a:ext cx="176780" cy="21213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 rot="-5400000">
        <a:off x="471211" y="1916394"/>
        <a:ext cx="127283" cy="123746"/>
      </dsp:txXfrm>
    </dsp:sp>
    <dsp:sp modelId="{918AA0AE-6998-4D42-B090-FA55DF8B7DF8}">
      <dsp:nvSpPr>
        <dsp:cNvPr id="0" name=""/>
        <dsp:cNvSpPr/>
      </dsp:nvSpPr>
      <dsp:spPr>
        <a:xfrm>
          <a:off x="78168" y="2122638"/>
          <a:ext cx="913368" cy="4714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isometricOffAxis1Right" zoom="95000"/>
          <a:lightRig rig="flat" dir="t"/>
        </a:scene3d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200" kern="1200" dirty="0"/>
            <a:t>Integration</a:t>
          </a:r>
          <a:endParaRPr lang="zh-CN" altLang="en-US" sz="1200" kern="1200" dirty="0"/>
        </a:p>
      </dsp:txBody>
      <dsp:txXfrm>
        <a:off x="91975" y="2136445"/>
        <a:ext cx="885754" cy="443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7B2728-6743-49BD-BEF3-0D069722E64A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CN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CF81E-DCB3-477C-ADA9-4967727E5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741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isosurface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等值面是一个三维数据分布中数值相等的点的三维表面表示。是三维等值线。</a:t>
            </a:r>
          </a:p>
          <a:p>
            <a:endParaRPr lang="zh-CN" altLang="en-US" dirty="0"/>
          </a:p>
          <a:p>
            <a:r>
              <a:rPr lang="zh-CN" altLang="en-US" dirty="0"/>
              <a:t>一个等值面可以用来表示，例如，一个图像中具有给定</a:t>
            </a:r>
            <a:r>
              <a:rPr lang="en-US" altLang="zh-CN" dirty="0" err="1"/>
              <a:t>CoLocalization</a:t>
            </a:r>
            <a:r>
              <a:rPr lang="zh-CN" altLang="en-US" dirty="0"/>
              <a:t>水平的所有</a:t>
            </a:r>
            <a:r>
              <a:rPr lang="en-US" altLang="zh-CN" dirty="0" err="1"/>
              <a:t>VoXels</a:t>
            </a:r>
            <a:r>
              <a:rPr lang="zh-CN" altLang="en-US" dirty="0"/>
              <a:t>。这些点被连接起来形成一个三维表面。可能发生的情况是，这个表面被分割成几个不相连的部分：它们成为可以独立分析的对象。</a:t>
            </a:r>
          </a:p>
          <a:p>
            <a:endParaRPr lang="zh-CN" altLang="en-US" dirty="0"/>
          </a:p>
          <a:p>
            <a:r>
              <a:rPr lang="zh-CN" altLang="en-US" dirty="0"/>
              <a:t>你也可以通过观察等值面的计算方式来理解它。三维数据集首先在某一水平上被阈值化。等值面是包裹着剩余体素的表面。如果这些体素分布在没有空间联系的组中，你实际上会得到许多不同的非连接面。</a:t>
            </a:r>
            <a:r>
              <a:rPr lang="en-US" altLang="zh-CN" dirty="0"/>
              <a:t>(</a:t>
            </a:r>
            <a:r>
              <a:rPr lang="zh-CN" altLang="en-US" dirty="0"/>
              <a:t>每一组相连的体素都可以被标记为一个独立的物体）。因此，一个等值面是包围所有这些对象的（多）面。该表面所包围的所有体素的强度都高于阈值。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784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316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175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79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970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520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676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353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182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049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 d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纹理允许直接处理体积数据</a:t>
            </a:r>
            <a:endParaRPr lang="en-US" altLang="zh-CN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体积数据直接下载到图形硬件中，并直接用于计算被渲染原语覆盖的每个像素的颜色和不透明度值</a:t>
            </a:r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582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384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098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3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280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CF81E-DCB3-477C-ADA9-4967727E5D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16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01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12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43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66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31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308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65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59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182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3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9046D-2EE8-44BA-8AA2-B6F659719429}" type="datetimeFigureOut">
              <a:rPr lang="zh-CN" altLang="en-US" smtClean="0"/>
              <a:t>2022/1/17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B21BE-4406-4998-AE10-A7A6D5B285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8496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bmp"/><Relationship Id="rId4" Type="http://schemas.openxmlformats.org/officeDocument/2006/relationships/image" Target="../media/image21.bm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hyperlink" Target="https://developer.nvidia.com/gpugems/gpugems/part-vi-beyond-triangles/chapter-39-volume-rendering-techniqu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hyperlink" Target="https://web.cs.ucdavis.edu/~okreylos/PhDStudies/Winter2000/TextureMapping.html" TargetMode="External"/><Relationship Id="rId5" Type="http://schemas.openxmlformats.org/officeDocument/2006/relationships/image" Target="../media/image17.png"/><Relationship Id="rId10" Type="http://schemas.microsoft.com/office/2007/relationships/hdphoto" Target="../media/hdphoto3.wdp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1.xml"/><Relationship Id="rId7" Type="http://schemas.openxmlformats.org/officeDocument/2006/relationships/diagramLayout" Target="../diagrams/layout2.xml"/><Relationship Id="rId12" Type="http://schemas.microsoft.com/office/2007/relationships/hdphoto" Target="../media/hdphoto2.wdp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diagramData" Target="../diagrams/data2.xml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873771B-7EFA-4206-8D32-2BFD8C0BC920}"/>
              </a:ext>
            </a:extLst>
          </p:cNvPr>
          <p:cNvSpPr/>
          <p:nvPr/>
        </p:nvSpPr>
        <p:spPr>
          <a:xfrm>
            <a:off x="4744641" y="2238202"/>
            <a:ext cx="6529647" cy="84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AF5710-9CD2-4612-9B8F-A9F91CB613EC}"/>
              </a:ext>
            </a:extLst>
          </p:cNvPr>
          <p:cNvSpPr txBox="1"/>
          <p:nvPr/>
        </p:nvSpPr>
        <p:spPr>
          <a:xfrm>
            <a:off x="3943929" y="1699491"/>
            <a:ext cx="82480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Texture Based</a:t>
            </a:r>
          </a:p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Pre‐integrated</a:t>
            </a:r>
          </a:p>
          <a:p>
            <a:pPr algn="ctr"/>
            <a:r>
              <a:rPr lang="en-US" altLang="zh-CN" sz="4400" b="1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IsoSurface</a:t>
            </a:r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Rendering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8BA6319-EF67-4833-A4A6-DC365EB5383F}"/>
              </a:ext>
            </a:extLst>
          </p:cNvPr>
          <p:cNvSpPr txBox="1"/>
          <p:nvPr/>
        </p:nvSpPr>
        <p:spPr>
          <a:xfrm>
            <a:off x="3943928" y="3919393"/>
            <a:ext cx="82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latin typeface="苹方-简" panose="020B0400000000000000" pitchFamily="34" charset="-128"/>
                <a:ea typeface="苹方-简" panose="020B0400000000000000" pitchFamily="34" charset="-128"/>
              </a:rPr>
              <a:t>Team 6</a:t>
            </a:r>
          </a:p>
          <a:p>
            <a:pPr algn="ctr"/>
            <a:r>
              <a:rPr lang="en-US" altLang="zh-CN" sz="22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Kaixin</a:t>
            </a:r>
            <a:r>
              <a:rPr lang="en-US" altLang="zh-CN" sz="2200" dirty="0">
                <a:latin typeface="苹方-简" panose="020B0400000000000000" pitchFamily="34" charset="-128"/>
                <a:ea typeface="苹方-简" panose="020B0400000000000000" pitchFamily="34" charset="-128"/>
              </a:rPr>
              <a:t> Yao,</a:t>
            </a:r>
            <a:r>
              <a:rPr lang="zh-CN" altLang="en-US" sz="2200" dirty="0">
                <a:latin typeface="苹方-简" panose="020B0400000000000000" pitchFamily="34" charset="-128"/>
                <a:ea typeface="苹方-简" panose="020B0400000000000000" pitchFamily="34" charset="-128"/>
              </a:rPr>
              <a:t> </a:t>
            </a:r>
            <a:r>
              <a:rPr lang="en-US" altLang="zh-CN" sz="2200" dirty="0">
                <a:latin typeface="苹方-简" panose="020B0400000000000000" pitchFamily="34" charset="-128"/>
                <a:ea typeface="苹方-简" panose="020B0400000000000000" pitchFamily="34" charset="-128"/>
              </a:rPr>
              <a:t>Siyuan Zhang</a:t>
            </a:r>
            <a:endParaRPr lang="zh-CN" altLang="en-US" sz="22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2D53CA-3767-4B78-BCD3-181D7C6D7F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pic>
        <p:nvPicPr>
          <p:cNvPr id="13" name="Isosurface 2022-01-17 03-44-49">
            <a:hlinkClick r:id="" action="ppaction://media"/>
            <a:extLst>
              <a:ext uri="{FF2B5EF4-FFF2-40B4-BE49-F238E27FC236}">
                <a16:creationId xmlns:a16="http://schemas.microsoft.com/office/drawing/2014/main" id="{00F8DB70-1A4D-4994-8687-C035A1687C5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80" end="7057.8333"/>
                </p14:media>
              </p:ext>
            </p:extLst>
          </p:nvPr>
        </p:nvPicPr>
        <p:blipFill rotWithShape="1">
          <a:blip r:embed="rId5"/>
          <a:srcRect l="18490" t="5378" r="55071" b="31390"/>
          <a:stretch>
            <a:fillRect/>
          </a:stretch>
        </p:blipFill>
        <p:spPr>
          <a:xfrm>
            <a:off x="-1" y="201948"/>
            <a:ext cx="4884339" cy="6254268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6C633C6-7CFF-4EF3-BF7A-442EAB036AB5}"/>
              </a:ext>
            </a:extLst>
          </p:cNvPr>
          <p:cNvSpPr txBox="1"/>
          <p:nvPr/>
        </p:nvSpPr>
        <p:spPr>
          <a:xfrm>
            <a:off x="1543050" y="6243903"/>
            <a:ext cx="138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This is Result</a:t>
            </a:r>
            <a:endParaRPr lang="zh-CN" altLang="en-US" dirty="0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A00CA61-6EA1-42AF-8DFE-DEADA042C8BF}"/>
              </a:ext>
            </a:extLst>
          </p:cNvPr>
          <p:cNvCxnSpPr/>
          <p:nvPr/>
        </p:nvCxnSpPr>
        <p:spPr>
          <a:xfrm flipV="1">
            <a:off x="2238375" y="5734050"/>
            <a:ext cx="0" cy="495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8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1971964" y="11194"/>
            <a:ext cx="82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Code Transfer Function 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B4BBC2-AAEE-4216-B979-3283EC9DE417}"/>
              </a:ext>
            </a:extLst>
          </p:cNvPr>
          <p:cNvSpPr/>
          <p:nvPr/>
        </p:nvSpPr>
        <p:spPr>
          <a:xfrm>
            <a:off x="159001" y="779060"/>
            <a:ext cx="3303337" cy="1938660"/>
          </a:xfrm>
          <a:prstGeom prst="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Render </a:t>
            </a:r>
            <a:r>
              <a:rPr lang="en-US" altLang="zh-CN" sz="16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(passing uniform)</a:t>
            </a:r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</a:t>
            </a:r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Camera Control</a:t>
            </a:r>
          </a:p>
          <a:p>
            <a:pPr algn="ctr"/>
            <a:endParaRPr lang="en-US" altLang="zh-CN" sz="2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RayCasting.h</a:t>
            </a:r>
            <a:endParaRPr lang="en-US" altLang="zh-CN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ArcBall.h</a:t>
            </a:r>
            <a:endParaRPr lang="en-US" altLang="zh-CN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04E916-AE7F-4F89-BF85-1BD8D4D2E46C}"/>
              </a:ext>
            </a:extLst>
          </p:cNvPr>
          <p:cNvSpPr/>
          <p:nvPr/>
        </p:nvSpPr>
        <p:spPr>
          <a:xfrm>
            <a:off x="155789" y="2892055"/>
            <a:ext cx="3303337" cy="19386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Transfer Function encode 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TF interactive UI 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Pre-Integrate</a:t>
            </a:r>
          </a:p>
          <a:p>
            <a:pPr algn="ctr"/>
            <a:endParaRPr lang="en-US" altLang="zh-CN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Transferfunction.h</a:t>
            </a:r>
            <a:endParaRPr lang="zh-CN" altLang="en-US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C69278-6F96-4A68-8D2D-AE7C6FCEFD43}"/>
              </a:ext>
            </a:extLst>
          </p:cNvPr>
          <p:cNvSpPr/>
          <p:nvPr/>
        </p:nvSpPr>
        <p:spPr>
          <a:xfrm>
            <a:off x="155789" y="4985904"/>
            <a:ext cx="3303336" cy="1267360"/>
          </a:xfrm>
          <a:prstGeom prst="rect">
            <a:avLst/>
          </a:prstGeom>
          <a:solidFill>
            <a:schemeClr val="accent3">
              <a:alpha val="3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Volume file read decode &amp; 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load to OpenGL </a:t>
            </a:r>
          </a:p>
          <a:p>
            <a:pPr algn="ctr"/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VolumeData.h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4B6F99-E662-4D72-B705-E93A627D8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9999" y="779060"/>
            <a:ext cx="6529387" cy="38318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void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5B6E3"/>
                </a:solidFill>
                <a:effectLst/>
                <a:latin typeface="Arial Unicode MS"/>
                <a:ea typeface="Fira Code" panose="020B0809050000020004" pitchFamily="49" charset="0"/>
              </a:rPr>
              <a:t>TransferFunction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::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Fira Code" panose="020B0809050000020004" pitchFamily="49" charset="0"/>
              </a:rPr>
              <a:t>calculatePreIntegration1D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() {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Fira Code" panose="020B0809050000020004" pitchFamily="49" charset="0"/>
              </a:rPr>
              <a:t>#pragma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omp parallel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for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for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 &lt;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TABLESIZE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i++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{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CDFtable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CDFtable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CDFtable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CDFtable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sum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4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{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for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 &lt;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TABLESIZE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i++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{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sum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sum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sum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sum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CDFtable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sum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CDFtable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sum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CDFtable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sum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CDFtable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sum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glBindTexture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GL_TEXTURE_1D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PLut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glTexImage1D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GL_TEXTURE_1D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GL_RGBA32F_ARB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TABLESIZE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GL_RGBA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GL_FLOAT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CDFtable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glBindTexture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GL_TEXTURE_1D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Lut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B5B6E3"/>
                </a:solidFill>
                <a:effectLst/>
                <a:latin typeface="Arial Unicode MS"/>
                <a:ea typeface="Fira Code" panose="020B0809050000020004" pitchFamily="49" charset="0"/>
              </a:rPr>
              <a:t>GL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::CheckErrors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193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1971964" y="11194"/>
            <a:ext cx="82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Code Transfer Function 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B4BBC2-AAEE-4216-B979-3283EC9DE417}"/>
              </a:ext>
            </a:extLst>
          </p:cNvPr>
          <p:cNvSpPr/>
          <p:nvPr/>
        </p:nvSpPr>
        <p:spPr>
          <a:xfrm>
            <a:off x="159001" y="779060"/>
            <a:ext cx="3303337" cy="1938660"/>
          </a:xfrm>
          <a:prstGeom prst="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Render </a:t>
            </a:r>
            <a:r>
              <a:rPr lang="en-US" altLang="zh-CN" sz="16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(passing uniform)</a:t>
            </a:r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</a:t>
            </a:r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Camera Control</a:t>
            </a:r>
          </a:p>
          <a:p>
            <a:pPr algn="ctr"/>
            <a:endParaRPr lang="en-US" altLang="zh-CN" sz="2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RayCasting.h</a:t>
            </a:r>
            <a:endParaRPr lang="en-US" altLang="zh-CN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ArcBall.h</a:t>
            </a:r>
            <a:endParaRPr lang="en-US" altLang="zh-CN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04E916-AE7F-4F89-BF85-1BD8D4D2E46C}"/>
              </a:ext>
            </a:extLst>
          </p:cNvPr>
          <p:cNvSpPr/>
          <p:nvPr/>
        </p:nvSpPr>
        <p:spPr>
          <a:xfrm>
            <a:off x="155789" y="2892055"/>
            <a:ext cx="3303337" cy="19386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Transfer Function encode 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TF interactive UI 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Pre-Integrate</a:t>
            </a:r>
          </a:p>
          <a:p>
            <a:pPr algn="ctr"/>
            <a:endParaRPr lang="en-US" altLang="zh-CN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Transferfunction.h</a:t>
            </a:r>
            <a:endParaRPr lang="zh-CN" altLang="en-US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C69278-6F96-4A68-8D2D-AE7C6FCEFD43}"/>
              </a:ext>
            </a:extLst>
          </p:cNvPr>
          <p:cNvSpPr/>
          <p:nvPr/>
        </p:nvSpPr>
        <p:spPr>
          <a:xfrm>
            <a:off x="155789" y="4985904"/>
            <a:ext cx="3303336" cy="1267360"/>
          </a:xfrm>
          <a:prstGeom prst="rect">
            <a:avLst/>
          </a:prstGeom>
          <a:solidFill>
            <a:schemeClr val="accent3">
              <a:alpha val="3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Volume file read decode &amp; 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load to OpenGL </a:t>
            </a:r>
          </a:p>
          <a:p>
            <a:pPr algn="ctr"/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VolumeData.h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FF6D7BE-24D4-4261-92F4-4C173AC54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3211" y="779060"/>
            <a:ext cx="5091113" cy="553997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void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B5B6E3"/>
                </a:solidFill>
                <a:effectLst/>
                <a:latin typeface="Arial Unicode MS"/>
                <a:ea typeface="Fira Code" panose="020B0809050000020004" pitchFamily="49" charset="0"/>
              </a:rPr>
              <a:t>TransferFunction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::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Fira Code" panose="020B0809050000020004" pitchFamily="49" charset="0"/>
              </a:rPr>
              <a:t>calculatePreIntegration2D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() {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Arial Unicode MS"/>
                <a:ea typeface="Fira Code" panose="020B0809050000020004" pitchFamily="49" charset="0"/>
              </a:rPr>
              <a:t>#pragma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omp parallel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for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collapse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for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 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 &lt;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TABLESIZE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j++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for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 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 &lt;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TABLESIZE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i++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{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0.0f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for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 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 &lt;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TABLESIZE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j++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for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 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 &lt;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TABLESIZE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i++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{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if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 != 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{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delta 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1.0f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float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stepCompensation 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1.0f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abs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 - 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))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if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 &gt; 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{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for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 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 &gt;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 -= delta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{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alpha =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stepCompensation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       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-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alpha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       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-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alpha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       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-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alpha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-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alpha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}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else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{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for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 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 &lt;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 += delta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{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alpha =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stepCompensation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       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-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alpha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       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-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alpha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       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-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int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fj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alpha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+=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-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alpha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}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if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!=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{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" panose="020B0809050000020004" pitchFamily="49" charset="0"/>
              </a:rPr>
              <a:t>//convert back to C for c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}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else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{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j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=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float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colortable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][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3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])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255.0f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    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}</a:t>
            </a: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b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glBindTexture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GL_TEXTURE_2D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PLut2D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glTexImage2D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GL_TEXTURE_2D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GL_RGBA32F_ARB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TABLESIZE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TABLESIZE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GL_RGBA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GL_FLOAT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PDFTable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B5B6E3"/>
                </a:solidFill>
                <a:effectLst/>
                <a:latin typeface="Arial Unicode MS"/>
                <a:ea typeface="Fira Code" panose="020B0809050000020004" pitchFamily="49" charset="0"/>
              </a:rPr>
              <a:t>GL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::CheckErrors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()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glBindTexture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08B25"/>
                </a:solidFill>
                <a:effectLst/>
                <a:latin typeface="Arial Unicode MS"/>
                <a:ea typeface="Fira Code" panose="020B0809050000020004" pitchFamily="49" charset="0"/>
              </a:rPr>
              <a:t>GL_TEXTURE_1D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9373A5"/>
                </a:solidFill>
                <a:effectLst/>
                <a:latin typeface="Arial Unicode MS"/>
                <a:ea typeface="Fira Code" panose="020B0809050000020004" pitchFamily="49" charset="0"/>
              </a:rPr>
              <a:t>Lut</a:t>
            </a: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6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430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1971964" y="11194"/>
            <a:ext cx="82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Code Transfer Function 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B4BBC2-AAEE-4216-B979-3283EC9DE417}"/>
              </a:ext>
            </a:extLst>
          </p:cNvPr>
          <p:cNvSpPr/>
          <p:nvPr/>
        </p:nvSpPr>
        <p:spPr>
          <a:xfrm>
            <a:off x="159001" y="779060"/>
            <a:ext cx="3303337" cy="1938660"/>
          </a:xfrm>
          <a:prstGeom prst="rect">
            <a:avLst/>
          </a:prstGeom>
          <a:solidFill>
            <a:schemeClr val="accent2">
              <a:alpha val="3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Render </a:t>
            </a:r>
            <a:r>
              <a:rPr lang="en-US" altLang="zh-CN" sz="16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(passing uniform)</a:t>
            </a:r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</a:t>
            </a:r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Camera Control</a:t>
            </a:r>
          </a:p>
          <a:p>
            <a:pPr algn="ctr"/>
            <a:endParaRPr lang="en-US" altLang="zh-CN" sz="2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RayCasting.h</a:t>
            </a:r>
            <a:endParaRPr lang="en-US" altLang="zh-CN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ArcBall.h</a:t>
            </a:r>
            <a:endParaRPr lang="en-US" altLang="zh-CN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04E916-AE7F-4F89-BF85-1BD8D4D2E46C}"/>
              </a:ext>
            </a:extLst>
          </p:cNvPr>
          <p:cNvSpPr/>
          <p:nvPr/>
        </p:nvSpPr>
        <p:spPr>
          <a:xfrm>
            <a:off x="155789" y="2892055"/>
            <a:ext cx="3303337" cy="19386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Transfer Function encode 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TF interactive UI 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Pre-Integrate</a:t>
            </a:r>
          </a:p>
          <a:p>
            <a:pPr algn="ctr"/>
            <a:endParaRPr lang="en-US" altLang="zh-CN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Transferfunction.h</a:t>
            </a:r>
            <a:endParaRPr lang="zh-CN" altLang="en-US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C69278-6F96-4A68-8D2D-AE7C6FCEFD43}"/>
              </a:ext>
            </a:extLst>
          </p:cNvPr>
          <p:cNvSpPr/>
          <p:nvPr/>
        </p:nvSpPr>
        <p:spPr>
          <a:xfrm>
            <a:off x="155789" y="4985904"/>
            <a:ext cx="3303336" cy="1267360"/>
          </a:xfrm>
          <a:prstGeom prst="rect">
            <a:avLst/>
          </a:prstGeom>
          <a:solidFill>
            <a:schemeClr val="accent3">
              <a:alpha val="3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Volume file read decode &amp; 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load to OpenGL </a:t>
            </a:r>
          </a:p>
          <a:p>
            <a:pPr algn="ctr"/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VolumeData.h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BF7305A-6198-4EEE-B2A7-EB56BF7834FF}"/>
              </a:ext>
            </a:extLst>
          </p:cNvPr>
          <p:cNvGrpSpPr/>
          <p:nvPr/>
        </p:nvGrpSpPr>
        <p:grpSpPr>
          <a:xfrm>
            <a:off x="3652838" y="779062"/>
            <a:ext cx="3303338" cy="2768968"/>
            <a:chOff x="3652838" y="779062"/>
            <a:chExt cx="3303338" cy="3309970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1258C837-61EE-4180-8CD9-4F10A457A0B1}"/>
                </a:ext>
              </a:extLst>
            </p:cNvPr>
            <p:cNvSpPr/>
            <p:nvPr/>
          </p:nvSpPr>
          <p:spPr>
            <a:xfrm>
              <a:off x="3652838" y="779062"/>
              <a:ext cx="3303338" cy="3309970"/>
            </a:xfrm>
            <a:prstGeom prst="roundRect">
              <a:avLst>
                <a:gd name="adj" fmla="val 60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/>
                <a:t>COLORTABLE</a:t>
              </a:r>
            </a:p>
            <a:p>
              <a:pPr algn="ctr"/>
              <a:r>
                <a:rPr lang="en-US" altLang="zh-CN" dirty="0"/>
                <a:t>Discrete Transfer Function</a:t>
              </a:r>
              <a:endParaRPr lang="zh-CN" altLang="en-US" dirty="0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4074E141-573D-450A-AB64-5EA4E9BD9462}"/>
                </a:ext>
              </a:extLst>
            </p:cNvPr>
            <p:cNvGrpSpPr/>
            <p:nvPr/>
          </p:nvGrpSpPr>
          <p:grpSpPr>
            <a:xfrm>
              <a:off x="3881441" y="1592225"/>
              <a:ext cx="2833684" cy="517568"/>
              <a:chOff x="3881441" y="1254082"/>
              <a:chExt cx="2833684" cy="517568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3EBC705B-D77E-4336-8A91-A14F5167F01B}"/>
                  </a:ext>
                </a:extLst>
              </p:cNvPr>
              <p:cNvSpPr/>
              <p:nvPr/>
            </p:nvSpPr>
            <p:spPr>
              <a:xfrm>
                <a:off x="3881441" y="1254082"/>
                <a:ext cx="2833684" cy="517568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R</a:t>
                </a:r>
                <a:endParaRPr lang="zh-CN" altLang="en-US" dirty="0"/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F23BDB58-DE9F-4A06-B83E-C1D7187E4AA7}"/>
                  </a:ext>
                </a:extLst>
              </p:cNvPr>
              <p:cNvSpPr/>
              <p:nvPr/>
            </p:nvSpPr>
            <p:spPr>
              <a:xfrm>
                <a:off x="4224342" y="1367179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R</a:t>
                </a:r>
                <a:r>
                  <a:rPr lang="en-US" altLang="zh-CN" sz="10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963A585F-2E8F-4422-810D-020D5E787C2B}"/>
                  </a:ext>
                </a:extLst>
              </p:cNvPr>
              <p:cNvSpPr/>
              <p:nvPr/>
            </p:nvSpPr>
            <p:spPr>
              <a:xfrm>
                <a:off x="4679015" y="1365707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R</a:t>
                </a:r>
                <a:r>
                  <a:rPr lang="en-US" altLang="zh-CN" sz="1000" dirty="0"/>
                  <a:t>2</a:t>
                </a:r>
                <a:endParaRPr lang="zh-CN" altLang="en-US" sz="1400" dirty="0"/>
              </a:p>
            </p:txBody>
          </p:sp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8E7B384-58D4-4E29-B381-7452630C3A6C}"/>
                  </a:ext>
                </a:extLst>
              </p:cNvPr>
              <p:cNvSpPr/>
              <p:nvPr/>
            </p:nvSpPr>
            <p:spPr>
              <a:xfrm>
                <a:off x="5133688" y="1362761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R</a:t>
                </a:r>
                <a:r>
                  <a:rPr lang="en-US" altLang="zh-CN" sz="1000" dirty="0"/>
                  <a:t>3</a:t>
                </a:r>
                <a:endParaRPr lang="zh-CN" altLang="en-US" sz="1400" dirty="0"/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3029389-DF3B-4BAD-AE5F-B208852ADAFB}"/>
                </a:ext>
              </a:extLst>
            </p:cNvPr>
            <p:cNvGrpSpPr/>
            <p:nvPr/>
          </p:nvGrpSpPr>
          <p:grpSpPr>
            <a:xfrm>
              <a:off x="3881441" y="2189748"/>
              <a:ext cx="2833684" cy="517568"/>
              <a:chOff x="3881441" y="1851605"/>
              <a:chExt cx="2833684" cy="517568"/>
            </a:xfrm>
          </p:grpSpPr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06F2AB9C-2951-4388-9638-B32DC0633D1A}"/>
                  </a:ext>
                </a:extLst>
              </p:cNvPr>
              <p:cNvSpPr/>
              <p:nvPr/>
            </p:nvSpPr>
            <p:spPr>
              <a:xfrm>
                <a:off x="3881441" y="1851605"/>
                <a:ext cx="2833684" cy="51756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G</a:t>
                </a:r>
                <a:endParaRPr lang="zh-CN" altLang="en-US" dirty="0"/>
              </a:p>
            </p:txBody>
          </p:sp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7AFB2FEE-EA7B-463F-9FCB-F613955C0940}"/>
                  </a:ext>
                </a:extLst>
              </p:cNvPr>
              <p:cNvSpPr/>
              <p:nvPr/>
            </p:nvSpPr>
            <p:spPr>
              <a:xfrm>
                <a:off x="4224342" y="1949003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G</a:t>
                </a:r>
                <a:r>
                  <a:rPr lang="en-US" altLang="zh-CN" sz="10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1A6DD656-DB22-4DAE-BCD1-959FD09E58A9}"/>
                  </a:ext>
                </a:extLst>
              </p:cNvPr>
              <p:cNvSpPr/>
              <p:nvPr/>
            </p:nvSpPr>
            <p:spPr>
              <a:xfrm>
                <a:off x="4679015" y="1947531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G</a:t>
                </a:r>
                <a:r>
                  <a:rPr lang="en-US" altLang="zh-CN" sz="1000" dirty="0"/>
                  <a:t>2</a:t>
                </a:r>
                <a:endParaRPr lang="zh-CN" altLang="en-US" sz="1400" dirty="0"/>
              </a:p>
            </p:txBody>
          </p:sp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034DD04F-3677-4F76-8508-3835B7ECB796}"/>
                  </a:ext>
                </a:extLst>
              </p:cNvPr>
              <p:cNvSpPr/>
              <p:nvPr/>
            </p:nvSpPr>
            <p:spPr>
              <a:xfrm>
                <a:off x="5133688" y="1944585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G</a:t>
                </a:r>
                <a:r>
                  <a:rPr lang="en-US" altLang="zh-CN" sz="1000" dirty="0"/>
                  <a:t>3</a:t>
                </a:r>
                <a:endParaRPr lang="zh-CN" altLang="en-US" sz="1400" dirty="0"/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E1FB188-229B-4AAB-BD0C-7135C892E3C3}"/>
                </a:ext>
              </a:extLst>
            </p:cNvPr>
            <p:cNvGrpSpPr/>
            <p:nvPr/>
          </p:nvGrpSpPr>
          <p:grpSpPr>
            <a:xfrm>
              <a:off x="3881441" y="2787271"/>
              <a:ext cx="2833684" cy="517568"/>
              <a:chOff x="3881441" y="2449128"/>
              <a:chExt cx="2833684" cy="517568"/>
            </a:xfrm>
          </p:grpSpPr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E65953CE-882E-4EBE-8464-72A46F5F0D1C}"/>
                  </a:ext>
                </a:extLst>
              </p:cNvPr>
              <p:cNvSpPr/>
              <p:nvPr/>
            </p:nvSpPr>
            <p:spPr>
              <a:xfrm>
                <a:off x="3881441" y="2449128"/>
                <a:ext cx="2833684" cy="51756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41CD5D87-68E2-42EB-B775-7AC306C728F9}"/>
                  </a:ext>
                </a:extLst>
              </p:cNvPr>
              <p:cNvSpPr/>
              <p:nvPr/>
            </p:nvSpPr>
            <p:spPr>
              <a:xfrm>
                <a:off x="4224342" y="2541849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0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A7937297-0220-404A-A821-6DAA0536ADE9}"/>
                  </a:ext>
                </a:extLst>
              </p:cNvPr>
              <p:cNvSpPr/>
              <p:nvPr/>
            </p:nvSpPr>
            <p:spPr>
              <a:xfrm>
                <a:off x="4679015" y="2540377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000" dirty="0"/>
                  <a:t>2</a:t>
                </a:r>
                <a:endParaRPr lang="zh-CN" altLang="en-US" sz="1400" dirty="0"/>
              </a:p>
            </p:txBody>
          </p: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C8F12130-A6E0-45CB-AD81-949BC740403E}"/>
                  </a:ext>
                </a:extLst>
              </p:cNvPr>
              <p:cNvSpPr/>
              <p:nvPr/>
            </p:nvSpPr>
            <p:spPr>
              <a:xfrm>
                <a:off x="5133688" y="2537431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000" dirty="0"/>
                  <a:t>3</a:t>
                </a:r>
                <a:endParaRPr lang="zh-CN" altLang="en-US" sz="1400" dirty="0"/>
              </a:p>
            </p:txBody>
          </p:sp>
        </p:grp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21D3D7E0-B87F-4C9F-9F2A-0FEB03009CDA}"/>
                </a:ext>
              </a:extLst>
            </p:cNvPr>
            <p:cNvGrpSpPr/>
            <p:nvPr/>
          </p:nvGrpSpPr>
          <p:grpSpPr>
            <a:xfrm>
              <a:off x="3881441" y="3384794"/>
              <a:ext cx="2833684" cy="517568"/>
              <a:chOff x="3881441" y="3046651"/>
              <a:chExt cx="2833684" cy="517568"/>
            </a:xfrm>
          </p:grpSpPr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CD100220-C523-43D4-8331-77AA9A3CBAB8}"/>
                  </a:ext>
                </a:extLst>
              </p:cNvPr>
              <p:cNvSpPr/>
              <p:nvPr/>
            </p:nvSpPr>
            <p:spPr>
              <a:xfrm>
                <a:off x="3881441" y="3046651"/>
                <a:ext cx="2833684" cy="517568"/>
              </a:xfrm>
              <a:prstGeom prst="round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A</a:t>
                </a:r>
                <a:endParaRPr lang="zh-CN" altLang="en-US" dirty="0"/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7669267B-28B8-42DB-BEF5-15B0F2BAF675}"/>
                  </a:ext>
                </a:extLst>
              </p:cNvPr>
              <p:cNvSpPr/>
              <p:nvPr/>
            </p:nvSpPr>
            <p:spPr>
              <a:xfrm>
                <a:off x="4224342" y="3149699"/>
                <a:ext cx="409572" cy="291373"/>
              </a:xfrm>
              <a:prstGeom prst="round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0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5B8D4497-1A52-4B42-BBC5-457D67606E98}"/>
                  </a:ext>
                </a:extLst>
              </p:cNvPr>
              <p:cNvSpPr/>
              <p:nvPr/>
            </p:nvSpPr>
            <p:spPr>
              <a:xfrm>
                <a:off x="4679015" y="3148227"/>
                <a:ext cx="409572" cy="291373"/>
              </a:xfrm>
              <a:prstGeom prst="round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000" dirty="0"/>
                  <a:t>2</a:t>
                </a:r>
                <a:endParaRPr lang="zh-CN" altLang="en-US" sz="1400" dirty="0"/>
              </a:p>
            </p:txBody>
          </p:sp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4D3F0D5D-A7B5-413F-898D-40E94445C7B3}"/>
                  </a:ext>
                </a:extLst>
              </p:cNvPr>
              <p:cNvSpPr/>
              <p:nvPr/>
            </p:nvSpPr>
            <p:spPr>
              <a:xfrm>
                <a:off x="5133688" y="3145281"/>
                <a:ext cx="409572" cy="291373"/>
              </a:xfrm>
              <a:prstGeom prst="round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000" dirty="0"/>
                  <a:t>3</a:t>
                </a:r>
                <a:endParaRPr lang="zh-CN" altLang="en-US" sz="1400" dirty="0"/>
              </a:p>
            </p:txBody>
          </p:sp>
        </p:grp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488E9F4-C480-4204-BD49-050E77D76451}"/>
              </a:ext>
            </a:extLst>
          </p:cNvPr>
          <p:cNvGrpSpPr/>
          <p:nvPr/>
        </p:nvGrpSpPr>
        <p:grpSpPr>
          <a:xfrm>
            <a:off x="7512699" y="796156"/>
            <a:ext cx="3303338" cy="2751874"/>
            <a:chOff x="7512699" y="796156"/>
            <a:chExt cx="3303338" cy="3309970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C59CBA63-38DE-40C2-9265-2BFC026597AF}"/>
                </a:ext>
              </a:extLst>
            </p:cNvPr>
            <p:cNvGrpSpPr/>
            <p:nvPr/>
          </p:nvGrpSpPr>
          <p:grpSpPr>
            <a:xfrm>
              <a:off x="7512699" y="796156"/>
              <a:ext cx="3303338" cy="3309970"/>
              <a:chOff x="3652838" y="779062"/>
              <a:chExt cx="3303338" cy="3309970"/>
            </a:xfrm>
          </p:grpSpPr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6EC2EAF0-3C57-488C-B564-EFB20A9D8D9A}"/>
                  </a:ext>
                </a:extLst>
              </p:cNvPr>
              <p:cNvSpPr/>
              <p:nvPr/>
            </p:nvSpPr>
            <p:spPr>
              <a:xfrm>
                <a:off x="3652838" y="779062"/>
                <a:ext cx="3303338" cy="3309970"/>
              </a:xfrm>
              <a:prstGeom prst="roundRect">
                <a:avLst>
                  <a:gd name="adj" fmla="val 60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/>
                  <a:t>CDF</a:t>
                </a:r>
              </a:p>
              <a:p>
                <a:pPr algn="ctr"/>
                <a:r>
                  <a:rPr kumimoji="0" lang="zh-CN" altLang="zh-CN" sz="1800" b="0" i="0" u="none" strike="noStrike" cap="none" normalizeH="0" baseline="0" dirty="0">
                    <a:ln>
                      <a:noFill/>
                    </a:ln>
                    <a:solidFill>
                      <a:srgbClr val="FFC66D"/>
                    </a:solidFill>
                    <a:effectLst/>
                    <a:latin typeface="Arial Unicode MS"/>
                    <a:ea typeface="Fira Code" panose="020B0809050000020004" pitchFamily="49" charset="0"/>
                  </a:rPr>
                  <a:t>PreIntegration1D</a:t>
                </a:r>
                <a:endParaRPr lang="zh-CN" altLang="en-US" dirty="0"/>
              </a:p>
            </p:txBody>
          </p: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65520346-50DD-4EC2-B153-62FB2E77E62E}"/>
                  </a:ext>
                </a:extLst>
              </p:cNvPr>
              <p:cNvGrpSpPr/>
              <p:nvPr/>
            </p:nvGrpSpPr>
            <p:grpSpPr>
              <a:xfrm>
                <a:off x="3881441" y="1592225"/>
                <a:ext cx="2833684" cy="517568"/>
                <a:chOff x="3881441" y="1254082"/>
                <a:chExt cx="2833684" cy="517568"/>
              </a:xfrm>
            </p:grpSpPr>
            <p:sp>
              <p:nvSpPr>
                <p:cNvPr id="55" name="矩形: 圓角 54">
                  <a:extLst>
                    <a:ext uri="{FF2B5EF4-FFF2-40B4-BE49-F238E27FC236}">
                      <a16:creationId xmlns:a16="http://schemas.microsoft.com/office/drawing/2014/main" id="{72E82149-FF19-4ABD-B71C-6452D8F82A2C}"/>
                    </a:ext>
                  </a:extLst>
                </p:cNvPr>
                <p:cNvSpPr/>
                <p:nvPr/>
              </p:nvSpPr>
              <p:spPr>
                <a:xfrm>
                  <a:off x="3881441" y="1254082"/>
                  <a:ext cx="2833684" cy="517568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/>
                    <a:t>R                    ….</a:t>
                  </a:r>
                  <a:endParaRPr lang="zh-CN" altLang="en-US" dirty="0"/>
                </a:p>
              </p:txBody>
            </p:sp>
            <p:sp>
              <p:nvSpPr>
                <p:cNvPr id="56" name="矩形: 圓角 55">
                  <a:extLst>
                    <a:ext uri="{FF2B5EF4-FFF2-40B4-BE49-F238E27FC236}">
                      <a16:creationId xmlns:a16="http://schemas.microsoft.com/office/drawing/2014/main" id="{4DA1A019-3CC9-4DC0-9568-585B3DC69645}"/>
                    </a:ext>
                  </a:extLst>
                </p:cNvPr>
                <p:cNvSpPr/>
                <p:nvPr/>
              </p:nvSpPr>
              <p:spPr>
                <a:xfrm>
                  <a:off x="4224341" y="1367179"/>
                  <a:ext cx="645461" cy="291373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1400" dirty="0"/>
                    <a:t>∫</a:t>
                  </a:r>
                  <a:r>
                    <a:rPr lang="en-US" altLang="zh-CN" sz="1400" dirty="0"/>
                    <a:t>R</a:t>
                  </a:r>
                  <a:r>
                    <a:rPr lang="en-US" altLang="zh-CN" sz="1000" dirty="0"/>
                    <a:t>1</a:t>
                  </a:r>
                  <a:r>
                    <a:rPr lang="en-US" altLang="zh-CN" sz="1400" dirty="0"/>
                    <a:t>A</a:t>
                  </a:r>
                  <a:r>
                    <a:rPr lang="en-US" altLang="zh-CN" sz="1000" dirty="0"/>
                    <a:t>1</a:t>
                  </a:r>
                  <a:endParaRPr lang="zh-CN" altLang="en-US" sz="1400" dirty="0"/>
                </a:p>
              </p:txBody>
            </p:sp>
          </p:grp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8D120D0D-FD29-4AB3-A89E-53E98ADEB939}"/>
                  </a:ext>
                </a:extLst>
              </p:cNvPr>
              <p:cNvSpPr/>
              <p:nvPr/>
            </p:nvSpPr>
            <p:spPr>
              <a:xfrm>
                <a:off x="3881441" y="2189748"/>
                <a:ext cx="2833684" cy="51756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G                    ….</a:t>
                </a:r>
                <a:endParaRPr lang="zh-CN" altLang="en-US" dirty="0"/>
              </a:p>
            </p:txBody>
          </p:sp>
          <p:sp>
            <p:nvSpPr>
              <p:cNvPr id="47" name="矩形: 圓角 46">
                <a:extLst>
                  <a:ext uri="{FF2B5EF4-FFF2-40B4-BE49-F238E27FC236}">
                    <a16:creationId xmlns:a16="http://schemas.microsoft.com/office/drawing/2014/main" id="{64176F56-06D9-4C97-8D97-BB2079AEA8B1}"/>
                  </a:ext>
                </a:extLst>
              </p:cNvPr>
              <p:cNvSpPr/>
              <p:nvPr/>
            </p:nvSpPr>
            <p:spPr>
              <a:xfrm>
                <a:off x="3881441" y="2787271"/>
                <a:ext cx="2833684" cy="51756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B                    ….</a:t>
                </a:r>
                <a:endParaRPr lang="zh-CN" altLang="en-US" dirty="0"/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07436DE0-007B-43F8-A9F6-DC24A5D4760E}"/>
                  </a:ext>
                </a:extLst>
              </p:cNvPr>
              <p:cNvGrpSpPr/>
              <p:nvPr/>
            </p:nvGrpSpPr>
            <p:grpSpPr>
              <a:xfrm>
                <a:off x="3881441" y="3384794"/>
                <a:ext cx="2833684" cy="517568"/>
                <a:chOff x="3881441" y="3046651"/>
                <a:chExt cx="2833684" cy="517568"/>
              </a:xfrm>
            </p:grpSpPr>
            <p:sp>
              <p:nvSpPr>
                <p:cNvPr id="43" name="矩形: 圓角 42">
                  <a:extLst>
                    <a:ext uri="{FF2B5EF4-FFF2-40B4-BE49-F238E27FC236}">
                      <a16:creationId xmlns:a16="http://schemas.microsoft.com/office/drawing/2014/main" id="{C38E4F74-03B3-4C24-B540-C1E3121946B3}"/>
                    </a:ext>
                  </a:extLst>
                </p:cNvPr>
                <p:cNvSpPr/>
                <p:nvPr/>
              </p:nvSpPr>
              <p:spPr>
                <a:xfrm>
                  <a:off x="3881441" y="3046651"/>
                  <a:ext cx="2833684" cy="517568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/>
                    <a:t>A                    ….</a:t>
                  </a:r>
                  <a:endParaRPr lang="zh-CN" altLang="en-US" dirty="0"/>
                </a:p>
              </p:txBody>
            </p:sp>
            <p:sp>
              <p:nvSpPr>
                <p:cNvPr id="44" name="矩形: 圓角 43">
                  <a:extLst>
                    <a:ext uri="{FF2B5EF4-FFF2-40B4-BE49-F238E27FC236}">
                      <a16:creationId xmlns:a16="http://schemas.microsoft.com/office/drawing/2014/main" id="{1C765BCF-0F08-48E2-93F5-131908F1EB69}"/>
                    </a:ext>
                  </a:extLst>
                </p:cNvPr>
                <p:cNvSpPr/>
                <p:nvPr/>
              </p:nvSpPr>
              <p:spPr>
                <a:xfrm>
                  <a:off x="4224341" y="3149699"/>
                  <a:ext cx="645460" cy="291373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1400" dirty="0"/>
                    <a:t>∫ </a:t>
                  </a:r>
                  <a:r>
                    <a:rPr lang="en-US" altLang="zh-CN" sz="1400" dirty="0"/>
                    <a:t>A</a:t>
                  </a:r>
                  <a:r>
                    <a:rPr lang="en-US" altLang="zh-CN" sz="1000" dirty="0"/>
                    <a:t>1</a:t>
                  </a:r>
                  <a:endParaRPr lang="zh-CN" altLang="en-US" sz="1400" dirty="0"/>
                </a:p>
              </p:txBody>
            </p:sp>
            <p:sp>
              <p:nvSpPr>
                <p:cNvPr id="46" name="矩形: 圓角 45">
                  <a:extLst>
                    <a:ext uri="{FF2B5EF4-FFF2-40B4-BE49-F238E27FC236}">
                      <a16:creationId xmlns:a16="http://schemas.microsoft.com/office/drawing/2014/main" id="{AD32940B-7226-4CA7-AB0D-460C13E6546E}"/>
                    </a:ext>
                  </a:extLst>
                </p:cNvPr>
                <p:cNvSpPr/>
                <p:nvPr/>
              </p:nvSpPr>
              <p:spPr>
                <a:xfrm>
                  <a:off x="5991229" y="3128186"/>
                  <a:ext cx="645461" cy="291373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1400" dirty="0"/>
                    <a:t>∫ </a:t>
                  </a:r>
                  <a:r>
                    <a:rPr lang="en-US" altLang="zh-CN" sz="1400" dirty="0"/>
                    <a:t>A</a:t>
                  </a:r>
                  <a:r>
                    <a:rPr lang="en-US" altLang="zh-CN" sz="1000" dirty="0"/>
                    <a:t>i</a:t>
                  </a:r>
                  <a:endParaRPr lang="zh-CN" altLang="en-US" sz="1400" dirty="0"/>
                </a:p>
              </p:txBody>
            </p:sp>
          </p:grpSp>
        </p:grpSp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55611F48-4430-49CE-A423-917B182D0958}"/>
                </a:ext>
              </a:extLst>
            </p:cNvPr>
            <p:cNvSpPr/>
            <p:nvPr/>
          </p:nvSpPr>
          <p:spPr>
            <a:xfrm>
              <a:off x="9851090" y="1716743"/>
              <a:ext cx="645461" cy="29137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/>
                <a:t>∫</a:t>
              </a:r>
              <a:r>
                <a:rPr lang="en-US" altLang="zh-CN" sz="1400" dirty="0" err="1"/>
                <a:t>R</a:t>
              </a:r>
              <a:r>
                <a:rPr lang="en-US" altLang="zh-CN" sz="1000" dirty="0" err="1"/>
                <a:t>i</a:t>
              </a:r>
              <a:r>
                <a:rPr lang="en-US" altLang="zh-CN" sz="1400" dirty="0" err="1"/>
                <a:t>A</a:t>
              </a:r>
              <a:r>
                <a:rPr lang="en-US" altLang="zh-CN" sz="1000" dirty="0" err="1"/>
                <a:t>i</a:t>
              </a:r>
              <a:endParaRPr lang="zh-CN" altLang="en-US" sz="1400" dirty="0"/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A76E7849-DE22-4C6E-9402-EECC171090E4}"/>
                </a:ext>
              </a:extLst>
            </p:cNvPr>
            <p:cNvSpPr/>
            <p:nvPr/>
          </p:nvSpPr>
          <p:spPr>
            <a:xfrm>
              <a:off x="8084202" y="2302845"/>
              <a:ext cx="645461" cy="2913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/>
                <a:t>∫</a:t>
              </a:r>
              <a:r>
                <a:rPr lang="en-US" altLang="zh-CN" sz="1400" dirty="0"/>
                <a:t>G</a:t>
              </a:r>
              <a:r>
                <a:rPr lang="en-US" altLang="zh-CN" sz="1000" dirty="0"/>
                <a:t>1</a:t>
              </a:r>
              <a:r>
                <a:rPr lang="en-US" altLang="zh-CN" sz="1400" dirty="0"/>
                <a:t>A</a:t>
              </a:r>
              <a:r>
                <a:rPr lang="en-US" altLang="zh-CN" sz="1000" dirty="0"/>
                <a:t>1</a:t>
              </a:r>
              <a:endParaRPr lang="zh-CN" altLang="en-US" sz="1400" dirty="0"/>
            </a:p>
          </p:txBody>
        </p:sp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A3ECBB61-467E-410C-883E-858510395456}"/>
                </a:ext>
              </a:extLst>
            </p:cNvPr>
            <p:cNvSpPr/>
            <p:nvPr/>
          </p:nvSpPr>
          <p:spPr>
            <a:xfrm>
              <a:off x="8084201" y="2900368"/>
              <a:ext cx="645461" cy="29137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/>
                <a:t>∫</a:t>
              </a:r>
              <a:r>
                <a:rPr lang="en-US" altLang="zh-CN" sz="1400" dirty="0"/>
                <a:t>B</a:t>
              </a:r>
              <a:r>
                <a:rPr lang="en-US" altLang="zh-CN" sz="1000" dirty="0"/>
                <a:t>1</a:t>
              </a:r>
              <a:r>
                <a:rPr lang="en-US" altLang="zh-CN" sz="1400" dirty="0"/>
                <a:t>B</a:t>
              </a:r>
              <a:r>
                <a:rPr lang="en-US" altLang="zh-CN" sz="1000" dirty="0"/>
                <a:t>1</a:t>
              </a:r>
              <a:endParaRPr lang="zh-CN" altLang="en-US" sz="1400" dirty="0"/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9480299F-C040-4A38-A3D2-1F921091BC8D}"/>
                </a:ext>
              </a:extLst>
            </p:cNvPr>
            <p:cNvSpPr/>
            <p:nvPr/>
          </p:nvSpPr>
          <p:spPr>
            <a:xfrm>
              <a:off x="9851090" y="2294592"/>
              <a:ext cx="645461" cy="2913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/>
                <a:t>∫</a:t>
              </a:r>
              <a:r>
                <a:rPr lang="en-US" altLang="zh-CN" sz="1400" dirty="0" err="1"/>
                <a:t>G</a:t>
              </a:r>
              <a:r>
                <a:rPr lang="en-US" altLang="zh-CN" sz="1000" dirty="0" err="1"/>
                <a:t>i</a:t>
              </a:r>
              <a:r>
                <a:rPr lang="en-US" altLang="zh-CN" sz="1400" dirty="0" err="1"/>
                <a:t>A</a:t>
              </a:r>
              <a:r>
                <a:rPr lang="en-US" altLang="zh-CN" sz="1000" dirty="0" err="1"/>
                <a:t>i</a:t>
              </a:r>
              <a:endParaRPr lang="zh-CN" altLang="en-US" sz="1400" dirty="0"/>
            </a:p>
          </p:txBody>
        </p:sp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869DF079-9F3A-4259-9896-CC32D9968CDA}"/>
                </a:ext>
              </a:extLst>
            </p:cNvPr>
            <p:cNvSpPr/>
            <p:nvPr/>
          </p:nvSpPr>
          <p:spPr>
            <a:xfrm>
              <a:off x="9851090" y="2906447"/>
              <a:ext cx="645461" cy="29137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/>
                <a:t>∫</a:t>
              </a:r>
              <a:r>
                <a:rPr lang="en-US" altLang="zh-CN" sz="1400" dirty="0" err="1"/>
                <a:t>B</a:t>
              </a:r>
              <a:r>
                <a:rPr lang="en-US" altLang="zh-CN" sz="1000" dirty="0" err="1"/>
                <a:t>i</a:t>
              </a:r>
              <a:r>
                <a:rPr lang="en-US" altLang="zh-CN" sz="1400" dirty="0" err="1"/>
                <a:t>A</a:t>
              </a:r>
              <a:r>
                <a:rPr lang="en-US" altLang="zh-CN" sz="1000" dirty="0" err="1"/>
                <a:t>i</a:t>
              </a:r>
              <a:endParaRPr lang="zh-CN" altLang="en-US" sz="1400" dirty="0"/>
            </a:p>
          </p:txBody>
        </p:sp>
      </p:grp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A1B0D347-07FA-411F-A293-1C12BBFA2614}"/>
              </a:ext>
            </a:extLst>
          </p:cNvPr>
          <p:cNvSpPr/>
          <p:nvPr/>
        </p:nvSpPr>
        <p:spPr>
          <a:xfrm>
            <a:off x="3652838" y="3730804"/>
            <a:ext cx="7169423" cy="2751874"/>
          </a:xfrm>
          <a:prstGeom prst="roundRect">
            <a:avLst>
              <a:gd name="adj" fmla="val 6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PDF</a:t>
            </a:r>
          </a:p>
          <a:p>
            <a:pPr algn="ctr"/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Fira Code" panose="020B0809050000020004" pitchFamily="49" charset="0"/>
              </a:rPr>
              <a:t>PreIntegration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Fira Code" panose="020B0809050000020004" pitchFamily="49" charset="0"/>
              </a:rPr>
              <a:t>D</a:t>
            </a:r>
            <a:endParaRPr lang="zh-CN" altLang="en-US" dirty="0"/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30D489AE-293E-40D5-8AAD-81D7BA62818F}"/>
              </a:ext>
            </a:extLst>
          </p:cNvPr>
          <p:cNvGrpSpPr/>
          <p:nvPr/>
        </p:nvGrpSpPr>
        <p:grpSpPr>
          <a:xfrm>
            <a:off x="3825688" y="4392963"/>
            <a:ext cx="3320449" cy="821252"/>
            <a:chOff x="4148986" y="4903633"/>
            <a:chExt cx="6733281" cy="430301"/>
          </a:xfrm>
        </p:grpSpPr>
        <p:sp>
          <p:nvSpPr>
            <p:cNvPr id="96" name="矩形: 圓角 95">
              <a:extLst>
                <a:ext uri="{FF2B5EF4-FFF2-40B4-BE49-F238E27FC236}">
                  <a16:creationId xmlns:a16="http://schemas.microsoft.com/office/drawing/2014/main" id="{6545EDB8-1170-46EA-9DED-A3EECA3A7AA8}"/>
                </a:ext>
              </a:extLst>
            </p:cNvPr>
            <p:cNvSpPr/>
            <p:nvPr/>
          </p:nvSpPr>
          <p:spPr>
            <a:xfrm>
              <a:off x="4148986" y="4903633"/>
              <a:ext cx="6733281" cy="43030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/>
                <a:t>R</a:t>
              </a:r>
              <a:endParaRPr lang="zh-CN" altLang="en-US" dirty="0"/>
            </a:p>
          </p:txBody>
        </p:sp>
        <p:sp>
          <p:nvSpPr>
            <p:cNvPr id="97" name="矩形: 圓角 96">
              <a:extLst>
                <a:ext uri="{FF2B5EF4-FFF2-40B4-BE49-F238E27FC236}">
                  <a16:creationId xmlns:a16="http://schemas.microsoft.com/office/drawing/2014/main" id="{7C876708-A0E3-4DE3-B3A0-FF7F003CB4DA}"/>
                </a:ext>
              </a:extLst>
            </p:cNvPr>
            <p:cNvSpPr/>
            <p:nvPr/>
          </p:nvSpPr>
          <p:spPr>
            <a:xfrm>
              <a:off x="4893205" y="4983449"/>
              <a:ext cx="5680024" cy="24224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dirty="0"/>
                <a:t>PDF[R][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][j] = CDF[R][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 – CDF[R][j] </a:t>
              </a:r>
              <a:endParaRPr lang="zh-CN" altLang="en-US" sz="1400" dirty="0"/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A107A3CA-AA88-4B1C-B8CB-3861B42343EC}"/>
              </a:ext>
            </a:extLst>
          </p:cNvPr>
          <p:cNvGrpSpPr/>
          <p:nvPr/>
        </p:nvGrpSpPr>
        <p:grpSpPr>
          <a:xfrm>
            <a:off x="7360742" y="4392963"/>
            <a:ext cx="3320449" cy="821252"/>
            <a:chOff x="4148986" y="4903633"/>
            <a:chExt cx="6733281" cy="430301"/>
          </a:xfrm>
        </p:grpSpPr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A7309FBF-EFC8-4812-A6A7-EAE0393EC24E}"/>
                </a:ext>
              </a:extLst>
            </p:cNvPr>
            <p:cNvSpPr/>
            <p:nvPr/>
          </p:nvSpPr>
          <p:spPr>
            <a:xfrm>
              <a:off x="4148986" y="4903633"/>
              <a:ext cx="6733281" cy="43030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G</a:t>
              </a:r>
              <a:endParaRPr lang="zh-CN" altLang="en-US" dirty="0"/>
            </a:p>
          </p:txBody>
        </p:sp>
        <p:sp>
          <p:nvSpPr>
            <p:cNvPr id="110" name="矩形: 圓角 109">
              <a:extLst>
                <a:ext uri="{FF2B5EF4-FFF2-40B4-BE49-F238E27FC236}">
                  <a16:creationId xmlns:a16="http://schemas.microsoft.com/office/drawing/2014/main" id="{A1256F1C-EA78-4FA1-92AF-D9EB2113BE36}"/>
                </a:ext>
              </a:extLst>
            </p:cNvPr>
            <p:cNvSpPr/>
            <p:nvPr/>
          </p:nvSpPr>
          <p:spPr>
            <a:xfrm>
              <a:off x="4893205" y="4983449"/>
              <a:ext cx="5680024" cy="24224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dirty="0"/>
                <a:t>PDF[R][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][j] = CDF[G][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 – CDF[G][j] </a:t>
              </a:r>
              <a:endParaRPr lang="zh-CN" altLang="en-US" sz="1400" dirty="0"/>
            </a:p>
          </p:txBody>
        </p: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8F2B740A-AA8C-4B52-9731-0FFDAD694682}"/>
              </a:ext>
            </a:extLst>
          </p:cNvPr>
          <p:cNvGrpSpPr/>
          <p:nvPr/>
        </p:nvGrpSpPr>
        <p:grpSpPr>
          <a:xfrm>
            <a:off x="3823165" y="5410225"/>
            <a:ext cx="3320449" cy="821252"/>
            <a:chOff x="4148986" y="4903633"/>
            <a:chExt cx="6733281" cy="430301"/>
          </a:xfrm>
        </p:grpSpPr>
        <p:sp>
          <p:nvSpPr>
            <p:cNvPr id="112" name="矩形: 圓角 111">
              <a:extLst>
                <a:ext uri="{FF2B5EF4-FFF2-40B4-BE49-F238E27FC236}">
                  <a16:creationId xmlns:a16="http://schemas.microsoft.com/office/drawing/2014/main" id="{0535F6D5-C4FF-4CF6-8E05-A724EC5A6E1F}"/>
                </a:ext>
              </a:extLst>
            </p:cNvPr>
            <p:cNvSpPr/>
            <p:nvPr/>
          </p:nvSpPr>
          <p:spPr>
            <a:xfrm>
              <a:off x="4148986" y="4903633"/>
              <a:ext cx="6733281" cy="43030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4D9774BB-590C-472B-A9A1-1A17038DD996}"/>
                </a:ext>
              </a:extLst>
            </p:cNvPr>
            <p:cNvSpPr/>
            <p:nvPr/>
          </p:nvSpPr>
          <p:spPr>
            <a:xfrm>
              <a:off x="4893205" y="4983449"/>
              <a:ext cx="5680024" cy="242244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dirty="0"/>
                <a:t>PDF[B][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][j] = CDF[B][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 – CDF[B][j] </a:t>
              </a:r>
              <a:endParaRPr lang="zh-CN" altLang="en-US" sz="1400" dirty="0"/>
            </a:p>
          </p:txBody>
        </p: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D1C86839-1614-4415-9EA5-A1AA08EF8AE4}"/>
              </a:ext>
            </a:extLst>
          </p:cNvPr>
          <p:cNvGrpSpPr/>
          <p:nvPr/>
        </p:nvGrpSpPr>
        <p:grpSpPr>
          <a:xfrm>
            <a:off x="7358219" y="5410225"/>
            <a:ext cx="3320449" cy="821252"/>
            <a:chOff x="4148986" y="4903633"/>
            <a:chExt cx="6733281" cy="430301"/>
          </a:xfrm>
        </p:grpSpPr>
        <p:sp>
          <p:nvSpPr>
            <p:cNvPr id="115" name="矩形: 圓角 114">
              <a:extLst>
                <a:ext uri="{FF2B5EF4-FFF2-40B4-BE49-F238E27FC236}">
                  <a16:creationId xmlns:a16="http://schemas.microsoft.com/office/drawing/2014/main" id="{48FBB180-E526-4587-B97A-2613D5C353D4}"/>
                </a:ext>
              </a:extLst>
            </p:cNvPr>
            <p:cNvSpPr/>
            <p:nvPr/>
          </p:nvSpPr>
          <p:spPr>
            <a:xfrm>
              <a:off x="4148986" y="4903633"/>
              <a:ext cx="6733281" cy="430301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16" name="矩形: 圓角 115">
              <a:extLst>
                <a:ext uri="{FF2B5EF4-FFF2-40B4-BE49-F238E27FC236}">
                  <a16:creationId xmlns:a16="http://schemas.microsoft.com/office/drawing/2014/main" id="{CD5FE8CD-D694-4B70-80F9-EF5691A72A08}"/>
                </a:ext>
              </a:extLst>
            </p:cNvPr>
            <p:cNvSpPr/>
            <p:nvPr/>
          </p:nvSpPr>
          <p:spPr>
            <a:xfrm>
              <a:off x="4893205" y="4983449"/>
              <a:ext cx="5680024" cy="242244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dirty="0"/>
                <a:t>PDF[A][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][j] = CDF[A][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 – CDF[A][j] 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8030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1971964" y="11194"/>
            <a:ext cx="82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Code Transfer Function 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8BF7305A-6198-4EEE-B2A7-EB56BF7834FF}"/>
              </a:ext>
            </a:extLst>
          </p:cNvPr>
          <p:cNvGrpSpPr/>
          <p:nvPr/>
        </p:nvGrpSpPr>
        <p:grpSpPr>
          <a:xfrm>
            <a:off x="200018" y="779062"/>
            <a:ext cx="3303338" cy="2768968"/>
            <a:chOff x="3652838" y="779062"/>
            <a:chExt cx="3303338" cy="3309970"/>
          </a:xfrm>
        </p:grpSpPr>
        <p:sp>
          <p:nvSpPr>
            <p:cNvPr id="3" name="矩形: 圓角 2">
              <a:extLst>
                <a:ext uri="{FF2B5EF4-FFF2-40B4-BE49-F238E27FC236}">
                  <a16:creationId xmlns:a16="http://schemas.microsoft.com/office/drawing/2014/main" id="{1258C837-61EE-4180-8CD9-4F10A457A0B1}"/>
                </a:ext>
              </a:extLst>
            </p:cNvPr>
            <p:cNvSpPr/>
            <p:nvPr/>
          </p:nvSpPr>
          <p:spPr>
            <a:xfrm>
              <a:off x="3652838" y="779062"/>
              <a:ext cx="3303338" cy="3309970"/>
            </a:xfrm>
            <a:prstGeom prst="roundRect">
              <a:avLst>
                <a:gd name="adj" fmla="val 60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CN" dirty="0"/>
                <a:t>COLORTABLE</a:t>
              </a:r>
            </a:p>
            <a:p>
              <a:pPr algn="ctr"/>
              <a:r>
                <a:rPr lang="en-US" altLang="zh-CN" dirty="0"/>
                <a:t>Discrete Transfer Function</a:t>
              </a:r>
              <a:endParaRPr lang="zh-CN" altLang="en-US" dirty="0"/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4074E141-573D-450A-AB64-5EA4E9BD9462}"/>
                </a:ext>
              </a:extLst>
            </p:cNvPr>
            <p:cNvGrpSpPr/>
            <p:nvPr/>
          </p:nvGrpSpPr>
          <p:grpSpPr>
            <a:xfrm>
              <a:off x="3881441" y="1592225"/>
              <a:ext cx="2833684" cy="517568"/>
              <a:chOff x="3881441" y="1254082"/>
              <a:chExt cx="2833684" cy="517568"/>
            </a:xfrm>
          </p:grpSpPr>
          <p:sp>
            <p:nvSpPr>
              <p:cNvPr id="10" name="矩形: 圓角 9">
                <a:extLst>
                  <a:ext uri="{FF2B5EF4-FFF2-40B4-BE49-F238E27FC236}">
                    <a16:creationId xmlns:a16="http://schemas.microsoft.com/office/drawing/2014/main" id="{3EBC705B-D77E-4336-8A91-A14F5167F01B}"/>
                  </a:ext>
                </a:extLst>
              </p:cNvPr>
              <p:cNvSpPr/>
              <p:nvPr/>
            </p:nvSpPr>
            <p:spPr>
              <a:xfrm>
                <a:off x="3881441" y="1254082"/>
                <a:ext cx="2833684" cy="517568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R</a:t>
                </a:r>
                <a:endParaRPr lang="zh-CN" altLang="en-US" dirty="0"/>
              </a:p>
            </p:txBody>
          </p:sp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F23BDB58-DE9F-4A06-B83E-C1D7187E4AA7}"/>
                  </a:ext>
                </a:extLst>
              </p:cNvPr>
              <p:cNvSpPr/>
              <p:nvPr/>
            </p:nvSpPr>
            <p:spPr>
              <a:xfrm>
                <a:off x="4224342" y="1367179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R</a:t>
                </a:r>
                <a:r>
                  <a:rPr lang="en-US" altLang="zh-CN" sz="10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19" name="矩形: 圓角 18">
                <a:extLst>
                  <a:ext uri="{FF2B5EF4-FFF2-40B4-BE49-F238E27FC236}">
                    <a16:creationId xmlns:a16="http://schemas.microsoft.com/office/drawing/2014/main" id="{963A585F-2E8F-4422-810D-020D5E787C2B}"/>
                  </a:ext>
                </a:extLst>
              </p:cNvPr>
              <p:cNvSpPr/>
              <p:nvPr/>
            </p:nvSpPr>
            <p:spPr>
              <a:xfrm>
                <a:off x="4679015" y="1365707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R</a:t>
                </a:r>
                <a:r>
                  <a:rPr lang="en-US" altLang="zh-CN" sz="1000" dirty="0"/>
                  <a:t>2</a:t>
                </a:r>
                <a:endParaRPr lang="zh-CN" altLang="en-US" sz="1400" dirty="0"/>
              </a:p>
            </p:txBody>
          </p:sp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D8E7B384-58D4-4E29-B381-7452630C3A6C}"/>
                  </a:ext>
                </a:extLst>
              </p:cNvPr>
              <p:cNvSpPr/>
              <p:nvPr/>
            </p:nvSpPr>
            <p:spPr>
              <a:xfrm>
                <a:off x="5133688" y="1362761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R</a:t>
                </a:r>
                <a:r>
                  <a:rPr lang="en-US" altLang="zh-CN" sz="1000" dirty="0"/>
                  <a:t>3</a:t>
                </a:r>
                <a:endParaRPr lang="zh-CN" altLang="en-US" sz="1400" dirty="0"/>
              </a:p>
            </p:txBody>
          </p:sp>
        </p:grp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3029389-DF3B-4BAD-AE5F-B208852ADAFB}"/>
                </a:ext>
              </a:extLst>
            </p:cNvPr>
            <p:cNvGrpSpPr/>
            <p:nvPr/>
          </p:nvGrpSpPr>
          <p:grpSpPr>
            <a:xfrm>
              <a:off x="3881441" y="2189748"/>
              <a:ext cx="2833684" cy="517568"/>
              <a:chOff x="3881441" y="1851605"/>
              <a:chExt cx="2833684" cy="517568"/>
            </a:xfrm>
          </p:grpSpPr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06F2AB9C-2951-4388-9638-B32DC0633D1A}"/>
                  </a:ext>
                </a:extLst>
              </p:cNvPr>
              <p:cNvSpPr/>
              <p:nvPr/>
            </p:nvSpPr>
            <p:spPr>
              <a:xfrm>
                <a:off x="3881441" y="1851605"/>
                <a:ext cx="2833684" cy="51756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G</a:t>
                </a:r>
                <a:endParaRPr lang="zh-CN" altLang="en-US" dirty="0"/>
              </a:p>
            </p:txBody>
          </p:sp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7AFB2FEE-EA7B-463F-9FCB-F613955C0940}"/>
                  </a:ext>
                </a:extLst>
              </p:cNvPr>
              <p:cNvSpPr/>
              <p:nvPr/>
            </p:nvSpPr>
            <p:spPr>
              <a:xfrm>
                <a:off x="4224342" y="1949003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G</a:t>
                </a:r>
                <a:r>
                  <a:rPr lang="en-US" altLang="zh-CN" sz="10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22" name="矩形: 圓角 21">
                <a:extLst>
                  <a:ext uri="{FF2B5EF4-FFF2-40B4-BE49-F238E27FC236}">
                    <a16:creationId xmlns:a16="http://schemas.microsoft.com/office/drawing/2014/main" id="{1A6DD656-DB22-4DAE-BCD1-959FD09E58A9}"/>
                  </a:ext>
                </a:extLst>
              </p:cNvPr>
              <p:cNvSpPr/>
              <p:nvPr/>
            </p:nvSpPr>
            <p:spPr>
              <a:xfrm>
                <a:off x="4679015" y="1947531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G</a:t>
                </a:r>
                <a:r>
                  <a:rPr lang="en-US" altLang="zh-CN" sz="1000" dirty="0"/>
                  <a:t>2</a:t>
                </a:r>
                <a:endParaRPr lang="zh-CN" altLang="en-US" sz="1400" dirty="0"/>
              </a:p>
            </p:txBody>
          </p:sp>
          <p:sp>
            <p:nvSpPr>
              <p:cNvPr id="23" name="矩形: 圓角 22">
                <a:extLst>
                  <a:ext uri="{FF2B5EF4-FFF2-40B4-BE49-F238E27FC236}">
                    <a16:creationId xmlns:a16="http://schemas.microsoft.com/office/drawing/2014/main" id="{034DD04F-3677-4F76-8508-3835B7ECB796}"/>
                  </a:ext>
                </a:extLst>
              </p:cNvPr>
              <p:cNvSpPr/>
              <p:nvPr/>
            </p:nvSpPr>
            <p:spPr>
              <a:xfrm>
                <a:off x="5133688" y="1944585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G</a:t>
                </a:r>
                <a:r>
                  <a:rPr lang="en-US" altLang="zh-CN" sz="1000" dirty="0"/>
                  <a:t>3</a:t>
                </a:r>
                <a:endParaRPr lang="zh-CN" altLang="en-US" sz="1400" dirty="0"/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id="{FE1FB188-229B-4AAB-BD0C-7135C892E3C3}"/>
                </a:ext>
              </a:extLst>
            </p:cNvPr>
            <p:cNvGrpSpPr/>
            <p:nvPr/>
          </p:nvGrpSpPr>
          <p:grpSpPr>
            <a:xfrm>
              <a:off x="3881441" y="2787271"/>
              <a:ext cx="2833684" cy="517568"/>
              <a:chOff x="3881441" y="2449128"/>
              <a:chExt cx="2833684" cy="517568"/>
            </a:xfrm>
          </p:grpSpPr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E65953CE-882E-4EBE-8464-72A46F5F0D1C}"/>
                  </a:ext>
                </a:extLst>
              </p:cNvPr>
              <p:cNvSpPr/>
              <p:nvPr/>
            </p:nvSpPr>
            <p:spPr>
              <a:xfrm>
                <a:off x="3881441" y="2449128"/>
                <a:ext cx="2833684" cy="51756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B</a:t>
                </a:r>
                <a:endParaRPr lang="zh-CN" altLang="en-US" dirty="0"/>
              </a:p>
            </p:txBody>
          </p:sp>
          <p:sp>
            <p:nvSpPr>
              <p:cNvPr id="24" name="矩形: 圓角 23">
                <a:extLst>
                  <a:ext uri="{FF2B5EF4-FFF2-40B4-BE49-F238E27FC236}">
                    <a16:creationId xmlns:a16="http://schemas.microsoft.com/office/drawing/2014/main" id="{41CD5D87-68E2-42EB-B775-7AC306C728F9}"/>
                  </a:ext>
                </a:extLst>
              </p:cNvPr>
              <p:cNvSpPr/>
              <p:nvPr/>
            </p:nvSpPr>
            <p:spPr>
              <a:xfrm>
                <a:off x="4224342" y="2541849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0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25" name="矩形: 圓角 24">
                <a:extLst>
                  <a:ext uri="{FF2B5EF4-FFF2-40B4-BE49-F238E27FC236}">
                    <a16:creationId xmlns:a16="http://schemas.microsoft.com/office/drawing/2014/main" id="{A7937297-0220-404A-A821-6DAA0536ADE9}"/>
                  </a:ext>
                </a:extLst>
              </p:cNvPr>
              <p:cNvSpPr/>
              <p:nvPr/>
            </p:nvSpPr>
            <p:spPr>
              <a:xfrm>
                <a:off x="4679015" y="2540377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000" dirty="0"/>
                  <a:t>2</a:t>
                </a:r>
                <a:endParaRPr lang="zh-CN" altLang="en-US" sz="1400" dirty="0"/>
              </a:p>
            </p:txBody>
          </p:sp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C8F12130-A6E0-45CB-AD81-949BC740403E}"/>
                  </a:ext>
                </a:extLst>
              </p:cNvPr>
              <p:cNvSpPr/>
              <p:nvPr/>
            </p:nvSpPr>
            <p:spPr>
              <a:xfrm>
                <a:off x="5133688" y="2537431"/>
                <a:ext cx="409572" cy="291373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B</a:t>
                </a:r>
                <a:r>
                  <a:rPr lang="en-US" altLang="zh-CN" sz="1000" dirty="0"/>
                  <a:t>3</a:t>
                </a:r>
                <a:endParaRPr lang="zh-CN" altLang="en-US" sz="1400" dirty="0"/>
              </a:p>
            </p:txBody>
          </p:sp>
        </p:grpSp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21D3D7E0-B87F-4C9F-9F2A-0FEB03009CDA}"/>
                </a:ext>
              </a:extLst>
            </p:cNvPr>
            <p:cNvGrpSpPr/>
            <p:nvPr/>
          </p:nvGrpSpPr>
          <p:grpSpPr>
            <a:xfrm>
              <a:off x="3881441" y="3384794"/>
              <a:ext cx="2833684" cy="517568"/>
              <a:chOff x="3881441" y="3046651"/>
              <a:chExt cx="2833684" cy="517568"/>
            </a:xfrm>
          </p:grpSpPr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CD100220-C523-43D4-8331-77AA9A3CBAB8}"/>
                  </a:ext>
                </a:extLst>
              </p:cNvPr>
              <p:cNvSpPr/>
              <p:nvPr/>
            </p:nvSpPr>
            <p:spPr>
              <a:xfrm>
                <a:off x="3881441" y="3046651"/>
                <a:ext cx="2833684" cy="517568"/>
              </a:xfrm>
              <a:prstGeom prst="round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A</a:t>
                </a:r>
                <a:endParaRPr lang="zh-CN" altLang="en-US" dirty="0"/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7669267B-28B8-42DB-BEF5-15B0F2BAF675}"/>
                  </a:ext>
                </a:extLst>
              </p:cNvPr>
              <p:cNvSpPr/>
              <p:nvPr/>
            </p:nvSpPr>
            <p:spPr>
              <a:xfrm>
                <a:off x="4224342" y="3149699"/>
                <a:ext cx="409572" cy="291373"/>
              </a:xfrm>
              <a:prstGeom prst="round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000" dirty="0"/>
                  <a:t>1</a:t>
                </a:r>
                <a:endParaRPr lang="zh-CN" altLang="en-US" sz="1400" dirty="0"/>
              </a:p>
            </p:txBody>
          </p:sp>
          <p:sp>
            <p:nvSpPr>
              <p:cNvPr id="31" name="矩形: 圓角 30">
                <a:extLst>
                  <a:ext uri="{FF2B5EF4-FFF2-40B4-BE49-F238E27FC236}">
                    <a16:creationId xmlns:a16="http://schemas.microsoft.com/office/drawing/2014/main" id="{5B8D4497-1A52-4B42-BBC5-457D67606E98}"/>
                  </a:ext>
                </a:extLst>
              </p:cNvPr>
              <p:cNvSpPr/>
              <p:nvPr/>
            </p:nvSpPr>
            <p:spPr>
              <a:xfrm>
                <a:off x="4679015" y="3148227"/>
                <a:ext cx="409572" cy="291373"/>
              </a:xfrm>
              <a:prstGeom prst="round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000" dirty="0"/>
                  <a:t>2</a:t>
                </a:r>
                <a:endParaRPr lang="zh-CN" altLang="en-US" sz="1400" dirty="0"/>
              </a:p>
            </p:txBody>
          </p:sp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4D3F0D5D-A7B5-413F-898D-40E94445C7B3}"/>
                  </a:ext>
                </a:extLst>
              </p:cNvPr>
              <p:cNvSpPr/>
              <p:nvPr/>
            </p:nvSpPr>
            <p:spPr>
              <a:xfrm>
                <a:off x="5133688" y="3145281"/>
                <a:ext cx="409572" cy="291373"/>
              </a:xfrm>
              <a:prstGeom prst="round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400" dirty="0"/>
                  <a:t>A</a:t>
                </a:r>
                <a:r>
                  <a:rPr lang="en-US" altLang="zh-CN" sz="1000" dirty="0"/>
                  <a:t>3</a:t>
                </a:r>
                <a:endParaRPr lang="zh-CN" altLang="en-US" sz="1400" dirty="0"/>
              </a:p>
            </p:txBody>
          </p:sp>
        </p:grp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488E9F4-C480-4204-BD49-050E77D76451}"/>
              </a:ext>
            </a:extLst>
          </p:cNvPr>
          <p:cNvGrpSpPr/>
          <p:nvPr/>
        </p:nvGrpSpPr>
        <p:grpSpPr>
          <a:xfrm>
            <a:off x="4059879" y="796156"/>
            <a:ext cx="3303338" cy="2751874"/>
            <a:chOff x="7512699" y="796156"/>
            <a:chExt cx="3303338" cy="3309970"/>
          </a:xfrm>
        </p:grpSpPr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C59CBA63-38DE-40C2-9265-2BFC026597AF}"/>
                </a:ext>
              </a:extLst>
            </p:cNvPr>
            <p:cNvGrpSpPr/>
            <p:nvPr/>
          </p:nvGrpSpPr>
          <p:grpSpPr>
            <a:xfrm>
              <a:off x="7512699" y="796156"/>
              <a:ext cx="3303338" cy="3309970"/>
              <a:chOff x="3652838" y="779062"/>
              <a:chExt cx="3303338" cy="3309970"/>
            </a:xfrm>
          </p:grpSpPr>
          <p:sp>
            <p:nvSpPr>
              <p:cNvPr id="37" name="矩形: 圓角 36">
                <a:extLst>
                  <a:ext uri="{FF2B5EF4-FFF2-40B4-BE49-F238E27FC236}">
                    <a16:creationId xmlns:a16="http://schemas.microsoft.com/office/drawing/2014/main" id="{6EC2EAF0-3C57-488C-B564-EFB20A9D8D9A}"/>
                  </a:ext>
                </a:extLst>
              </p:cNvPr>
              <p:cNvSpPr/>
              <p:nvPr/>
            </p:nvSpPr>
            <p:spPr>
              <a:xfrm>
                <a:off x="3652838" y="779062"/>
                <a:ext cx="3303338" cy="3309970"/>
              </a:xfrm>
              <a:prstGeom prst="roundRect">
                <a:avLst>
                  <a:gd name="adj" fmla="val 609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altLang="zh-CN" dirty="0"/>
                  <a:t>CDF</a:t>
                </a:r>
              </a:p>
              <a:p>
                <a:pPr algn="ctr"/>
                <a:r>
                  <a:rPr kumimoji="0" lang="zh-CN" altLang="zh-CN" sz="1800" b="0" i="0" u="none" strike="noStrike" cap="none" normalizeH="0" baseline="0" dirty="0">
                    <a:ln>
                      <a:noFill/>
                    </a:ln>
                    <a:solidFill>
                      <a:srgbClr val="FFC66D"/>
                    </a:solidFill>
                    <a:effectLst/>
                    <a:latin typeface="Arial Unicode MS"/>
                    <a:ea typeface="Fira Code" panose="020B0809050000020004" pitchFamily="49" charset="0"/>
                  </a:rPr>
                  <a:t>PreIntegration1D</a:t>
                </a:r>
                <a:endParaRPr lang="zh-CN" altLang="en-US" dirty="0"/>
              </a:p>
            </p:txBody>
          </p:sp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65520346-50DD-4EC2-B153-62FB2E77E62E}"/>
                  </a:ext>
                </a:extLst>
              </p:cNvPr>
              <p:cNvGrpSpPr/>
              <p:nvPr/>
            </p:nvGrpSpPr>
            <p:grpSpPr>
              <a:xfrm>
                <a:off x="3881441" y="1592225"/>
                <a:ext cx="2833684" cy="517568"/>
                <a:chOff x="3881441" y="1254082"/>
                <a:chExt cx="2833684" cy="517568"/>
              </a:xfrm>
            </p:grpSpPr>
            <p:sp>
              <p:nvSpPr>
                <p:cNvPr id="55" name="矩形: 圓角 54">
                  <a:extLst>
                    <a:ext uri="{FF2B5EF4-FFF2-40B4-BE49-F238E27FC236}">
                      <a16:creationId xmlns:a16="http://schemas.microsoft.com/office/drawing/2014/main" id="{72E82149-FF19-4ABD-B71C-6452D8F82A2C}"/>
                    </a:ext>
                  </a:extLst>
                </p:cNvPr>
                <p:cNvSpPr/>
                <p:nvPr/>
              </p:nvSpPr>
              <p:spPr>
                <a:xfrm>
                  <a:off x="3881441" y="1254082"/>
                  <a:ext cx="2833684" cy="517568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/>
                    <a:t>R                    ….</a:t>
                  </a:r>
                  <a:endParaRPr lang="zh-CN" altLang="en-US" dirty="0"/>
                </a:p>
              </p:txBody>
            </p:sp>
            <p:sp>
              <p:nvSpPr>
                <p:cNvPr id="56" name="矩形: 圓角 55">
                  <a:extLst>
                    <a:ext uri="{FF2B5EF4-FFF2-40B4-BE49-F238E27FC236}">
                      <a16:creationId xmlns:a16="http://schemas.microsoft.com/office/drawing/2014/main" id="{4DA1A019-3CC9-4DC0-9568-585B3DC69645}"/>
                    </a:ext>
                  </a:extLst>
                </p:cNvPr>
                <p:cNvSpPr/>
                <p:nvPr/>
              </p:nvSpPr>
              <p:spPr>
                <a:xfrm>
                  <a:off x="4224341" y="1367179"/>
                  <a:ext cx="645461" cy="291373"/>
                </a:xfrm>
                <a:prstGeom prst="roundRect">
                  <a:avLst/>
                </a:prstGeom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1400" dirty="0"/>
                    <a:t>∫</a:t>
                  </a:r>
                  <a:r>
                    <a:rPr lang="en-US" altLang="zh-CN" sz="1400" dirty="0"/>
                    <a:t>R</a:t>
                  </a:r>
                  <a:r>
                    <a:rPr lang="en-US" altLang="zh-CN" sz="1000" dirty="0"/>
                    <a:t>1</a:t>
                  </a:r>
                  <a:r>
                    <a:rPr lang="en-US" altLang="zh-CN" sz="1400" dirty="0"/>
                    <a:t>A</a:t>
                  </a:r>
                  <a:r>
                    <a:rPr lang="en-US" altLang="zh-CN" sz="1000" dirty="0"/>
                    <a:t>1</a:t>
                  </a:r>
                  <a:endParaRPr lang="zh-CN" altLang="en-US" sz="1400" dirty="0"/>
                </a:p>
              </p:txBody>
            </p:sp>
          </p:grpSp>
          <p:sp>
            <p:nvSpPr>
              <p:cNvPr id="51" name="矩形: 圓角 50">
                <a:extLst>
                  <a:ext uri="{FF2B5EF4-FFF2-40B4-BE49-F238E27FC236}">
                    <a16:creationId xmlns:a16="http://schemas.microsoft.com/office/drawing/2014/main" id="{8D120D0D-FD29-4AB3-A89E-53E98ADEB939}"/>
                  </a:ext>
                </a:extLst>
              </p:cNvPr>
              <p:cNvSpPr/>
              <p:nvPr/>
            </p:nvSpPr>
            <p:spPr>
              <a:xfrm>
                <a:off x="3881441" y="2189748"/>
                <a:ext cx="2833684" cy="517568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G                    ….</a:t>
                </a:r>
                <a:endParaRPr lang="zh-CN" altLang="en-US" dirty="0"/>
              </a:p>
            </p:txBody>
          </p:sp>
          <p:sp>
            <p:nvSpPr>
              <p:cNvPr id="47" name="矩形: 圓角 46">
                <a:extLst>
                  <a:ext uri="{FF2B5EF4-FFF2-40B4-BE49-F238E27FC236}">
                    <a16:creationId xmlns:a16="http://schemas.microsoft.com/office/drawing/2014/main" id="{64176F56-06D9-4C97-8D97-BB2079AEA8B1}"/>
                  </a:ext>
                </a:extLst>
              </p:cNvPr>
              <p:cNvSpPr/>
              <p:nvPr/>
            </p:nvSpPr>
            <p:spPr>
              <a:xfrm>
                <a:off x="3881441" y="2787271"/>
                <a:ext cx="2833684" cy="51756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B                    ….</a:t>
                </a:r>
                <a:endParaRPr lang="zh-CN" altLang="en-US" dirty="0"/>
              </a:p>
            </p:txBody>
          </p:sp>
          <p:grpSp>
            <p:nvGrpSpPr>
              <p:cNvPr id="42" name="群組 41">
                <a:extLst>
                  <a:ext uri="{FF2B5EF4-FFF2-40B4-BE49-F238E27FC236}">
                    <a16:creationId xmlns:a16="http://schemas.microsoft.com/office/drawing/2014/main" id="{07436DE0-007B-43F8-A9F6-DC24A5D4760E}"/>
                  </a:ext>
                </a:extLst>
              </p:cNvPr>
              <p:cNvGrpSpPr/>
              <p:nvPr/>
            </p:nvGrpSpPr>
            <p:grpSpPr>
              <a:xfrm>
                <a:off x="3881441" y="3384794"/>
                <a:ext cx="2833684" cy="517568"/>
                <a:chOff x="3881441" y="3046651"/>
                <a:chExt cx="2833684" cy="517568"/>
              </a:xfrm>
            </p:grpSpPr>
            <p:sp>
              <p:nvSpPr>
                <p:cNvPr id="43" name="矩形: 圓角 42">
                  <a:extLst>
                    <a:ext uri="{FF2B5EF4-FFF2-40B4-BE49-F238E27FC236}">
                      <a16:creationId xmlns:a16="http://schemas.microsoft.com/office/drawing/2014/main" id="{C38E4F74-03B3-4C24-B540-C1E3121946B3}"/>
                    </a:ext>
                  </a:extLst>
                </p:cNvPr>
                <p:cNvSpPr/>
                <p:nvPr/>
              </p:nvSpPr>
              <p:spPr>
                <a:xfrm>
                  <a:off x="3881441" y="3046651"/>
                  <a:ext cx="2833684" cy="517568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zh-CN" dirty="0"/>
                    <a:t>A                    ….</a:t>
                  </a:r>
                  <a:endParaRPr lang="zh-CN" altLang="en-US" dirty="0"/>
                </a:p>
              </p:txBody>
            </p:sp>
            <p:sp>
              <p:nvSpPr>
                <p:cNvPr id="44" name="矩形: 圓角 43">
                  <a:extLst>
                    <a:ext uri="{FF2B5EF4-FFF2-40B4-BE49-F238E27FC236}">
                      <a16:creationId xmlns:a16="http://schemas.microsoft.com/office/drawing/2014/main" id="{1C765BCF-0F08-48E2-93F5-131908F1EB69}"/>
                    </a:ext>
                  </a:extLst>
                </p:cNvPr>
                <p:cNvSpPr/>
                <p:nvPr/>
              </p:nvSpPr>
              <p:spPr>
                <a:xfrm>
                  <a:off x="4224341" y="3149699"/>
                  <a:ext cx="645460" cy="291373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1400" dirty="0"/>
                    <a:t>∫ </a:t>
                  </a:r>
                  <a:r>
                    <a:rPr lang="en-US" altLang="zh-CN" sz="1400" dirty="0"/>
                    <a:t>A</a:t>
                  </a:r>
                  <a:r>
                    <a:rPr lang="en-US" altLang="zh-CN" sz="1000" dirty="0"/>
                    <a:t>1</a:t>
                  </a:r>
                  <a:endParaRPr lang="zh-CN" altLang="en-US" sz="1400" dirty="0"/>
                </a:p>
              </p:txBody>
            </p:sp>
            <p:sp>
              <p:nvSpPr>
                <p:cNvPr id="46" name="矩形: 圓角 45">
                  <a:extLst>
                    <a:ext uri="{FF2B5EF4-FFF2-40B4-BE49-F238E27FC236}">
                      <a16:creationId xmlns:a16="http://schemas.microsoft.com/office/drawing/2014/main" id="{AD32940B-7226-4CA7-AB0D-460C13E6546E}"/>
                    </a:ext>
                  </a:extLst>
                </p:cNvPr>
                <p:cNvSpPr/>
                <p:nvPr/>
              </p:nvSpPr>
              <p:spPr>
                <a:xfrm>
                  <a:off x="5991229" y="3128186"/>
                  <a:ext cx="645461" cy="291373"/>
                </a:xfrm>
                <a:prstGeom prst="round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zh-CN" altLang="en-US" sz="1400" dirty="0"/>
                    <a:t>∫ </a:t>
                  </a:r>
                  <a:r>
                    <a:rPr lang="en-US" altLang="zh-CN" sz="1400" dirty="0"/>
                    <a:t>A</a:t>
                  </a:r>
                  <a:r>
                    <a:rPr lang="en-US" altLang="zh-CN" sz="1000" dirty="0"/>
                    <a:t>i</a:t>
                  </a:r>
                  <a:endParaRPr lang="zh-CN" altLang="en-US" sz="1400" dirty="0"/>
                </a:p>
              </p:txBody>
            </p:sp>
          </p:grpSp>
        </p:grpSp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55611F48-4430-49CE-A423-917B182D0958}"/>
                </a:ext>
              </a:extLst>
            </p:cNvPr>
            <p:cNvSpPr/>
            <p:nvPr/>
          </p:nvSpPr>
          <p:spPr>
            <a:xfrm>
              <a:off x="9851090" y="1716743"/>
              <a:ext cx="645461" cy="291373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/>
                <a:t>∫</a:t>
              </a:r>
              <a:r>
                <a:rPr lang="en-US" altLang="zh-CN" sz="1400" dirty="0" err="1"/>
                <a:t>R</a:t>
              </a:r>
              <a:r>
                <a:rPr lang="en-US" altLang="zh-CN" sz="1000" dirty="0" err="1"/>
                <a:t>i</a:t>
              </a:r>
              <a:r>
                <a:rPr lang="en-US" altLang="zh-CN" sz="1400" dirty="0" err="1"/>
                <a:t>A</a:t>
              </a:r>
              <a:r>
                <a:rPr lang="en-US" altLang="zh-CN" sz="1000" dirty="0" err="1"/>
                <a:t>i</a:t>
              </a:r>
              <a:endParaRPr lang="zh-CN" altLang="en-US" sz="1400" dirty="0"/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A76E7849-DE22-4C6E-9402-EECC171090E4}"/>
                </a:ext>
              </a:extLst>
            </p:cNvPr>
            <p:cNvSpPr/>
            <p:nvPr/>
          </p:nvSpPr>
          <p:spPr>
            <a:xfrm>
              <a:off x="8084202" y="2302845"/>
              <a:ext cx="645461" cy="2913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/>
                <a:t>∫</a:t>
              </a:r>
              <a:r>
                <a:rPr lang="en-US" altLang="zh-CN" sz="1400" dirty="0"/>
                <a:t>G</a:t>
              </a:r>
              <a:r>
                <a:rPr lang="en-US" altLang="zh-CN" sz="1000" dirty="0"/>
                <a:t>1</a:t>
              </a:r>
              <a:r>
                <a:rPr lang="en-US" altLang="zh-CN" sz="1400" dirty="0"/>
                <a:t>A</a:t>
              </a:r>
              <a:r>
                <a:rPr lang="en-US" altLang="zh-CN" sz="1000" dirty="0"/>
                <a:t>1</a:t>
              </a:r>
              <a:endParaRPr lang="zh-CN" altLang="en-US" sz="1400" dirty="0"/>
            </a:p>
          </p:txBody>
        </p:sp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A3ECBB61-467E-410C-883E-858510395456}"/>
                </a:ext>
              </a:extLst>
            </p:cNvPr>
            <p:cNvSpPr/>
            <p:nvPr/>
          </p:nvSpPr>
          <p:spPr>
            <a:xfrm>
              <a:off x="8084201" y="2900368"/>
              <a:ext cx="645461" cy="29137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/>
                <a:t>∫</a:t>
              </a:r>
              <a:r>
                <a:rPr lang="en-US" altLang="zh-CN" sz="1400" dirty="0"/>
                <a:t>B</a:t>
              </a:r>
              <a:r>
                <a:rPr lang="en-US" altLang="zh-CN" sz="1000" dirty="0"/>
                <a:t>1</a:t>
              </a:r>
              <a:r>
                <a:rPr lang="en-US" altLang="zh-CN" sz="1400" dirty="0"/>
                <a:t>B</a:t>
              </a:r>
              <a:r>
                <a:rPr lang="en-US" altLang="zh-CN" sz="1000" dirty="0"/>
                <a:t>1</a:t>
              </a:r>
              <a:endParaRPr lang="zh-CN" altLang="en-US" sz="1400" dirty="0"/>
            </a:p>
          </p:txBody>
        </p:sp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9480299F-C040-4A38-A3D2-1F921091BC8D}"/>
                </a:ext>
              </a:extLst>
            </p:cNvPr>
            <p:cNvSpPr/>
            <p:nvPr/>
          </p:nvSpPr>
          <p:spPr>
            <a:xfrm>
              <a:off x="9851090" y="2294592"/>
              <a:ext cx="645461" cy="291373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/>
                <a:t>∫</a:t>
              </a:r>
              <a:r>
                <a:rPr lang="en-US" altLang="zh-CN" sz="1400" dirty="0" err="1"/>
                <a:t>G</a:t>
              </a:r>
              <a:r>
                <a:rPr lang="en-US" altLang="zh-CN" sz="1000" dirty="0" err="1"/>
                <a:t>i</a:t>
              </a:r>
              <a:r>
                <a:rPr lang="en-US" altLang="zh-CN" sz="1400" dirty="0" err="1"/>
                <a:t>A</a:t>
              </a:r>
              <a:r>
                <a:rPr lang="en-US" altLang="zh-CN" sz="1000" dirty="0" err="1"/>
                <a:t>i</a:t>
              </a:r>
              <a:endParaRPr lang="zh-CN" altLang="en-US" sz="1400" dirty="0"/>
            </a:p>
          </p:txBody>
        </p:sp>
        <p:sp>
          <p:nvSpPr>
            <p:cNvPr id="63" name="矩形: 圓角 62">
              <a:extLst>
                <a:ext uri="{FF2B5EF4-FFF2-40B4-BE49-F238E27FC236}">
                  <a16:creationId xmlns:a16="http://schemas.microsoft.com/office/drawing/2014/main" id="{869DF079-9F3A-4259-9896-CC32D9968CDA}"/>
                </a:ext>
              </a:extLst>
            </p:cNvPr>
            <p:cNvSpPr/>
            <p:nvPr/>
          </p:nvSpPr>
          <p:spPr>
            <a:xfrm>
              <a:off x="9851090" y="2906447"/>
              <a:ext cx="645461" cy="29137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/>
                <a:t>∫</a:t>
              </a:r>
              <a:r>
                <a:rPr lang="en-US" altLang="zh-CN" sz="1400" dirty="0" err="1"/>
                <a:t>B</a:t>
              </a:r>
              <a:r>
                <a:rPr lang="en-US" altLang="zh-CN" sz="1000" dirty="0" err="1"/>
                <a:t>i</a:t>
              </a:r>
              <a:r>
                <a:rPr lang="en-US" altLang="zh-CN" sz="1400" dirty="0" err="1"/>
                <a:t>A</a:t>
              </a:r>
              <a:r>
                <a:rPr lang="en-US" altLang="zh-CN" sz="1000" dirty="0" err="1"/>
                <a:t>i</a:t>
              </a:r>
              <a:endParaRPr lang="zh-CN" altLang="en-US" sz="1400" dirty="0"/>
            </a:p>
          </p:txBody>
        </p:sp>
      </p:grp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A1B0D347-07FA-411F-A293-1C12BBFA2614}"/>
              </a:ext>
            </a:extLst>
          </p:cNvPr>
          <p:cNvSpPr/>
          <p:nvPr/>
        </p:nvSpPr>
        <p:spPr>
          <a:xfrm>
            <a:off x="200018" y="3730804"/>
            <a:ext cx="7169423" cy="2751874"/>
          </a:xfrm>
          <a:prstGeom prst="roundRect">
            <a:avLst>
              <a:gd name="adj" fmla="val 60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PDF</a:t>
            </a:r>
          </a:p>
          <a:p>
            <a:pPr algn="ctr"/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Fira Code" panose="020B0809050000020004" pitchFamily="49" charset="0"/>
              </a:rPr>
              <a:t>PreIntegration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Fira Code" panose="020B0809050000020004" pitchFamily="49" charset="0"/>
              </a:rPr>
              <a:t>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Fira Code" panose="020B0809050000020004" pitchFamily="49" charset="0"/>
              </a:rPr>
              <a:t>D</a:t>
            </a:r>
            <a:endParaRPr lang="zh-CN" altLang="en-US" dirty="0"/>
          </a:p>
        </p:txBody>
      </p: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30D489AE-293E-40D5-8AAD-81D7BA62818F}"/>
              </a:ext>
            </a:extLst>
          </p:cNvPr>
          <p:cNvGrpSpPr/>
          <p:nvPr/>
        </p:nvGrpSpPr>
        <p:grpSpPr>
          <a:xfrm>
            <a:off x="372868" y="4392963"/>
            <a:ext cx="3320449" cy="821252"/>
            <a:chOff x="4148986" y="4903633"/>
            <a:chExt cx="6733281" cy="430301"/>
          </a:xfrm>
        </p:grpSpPr>
        <p:sp>
          <p:nvSpPr>
            <p:cNvPr id="96" name="矩形: 圓角 95">
              <a:extLst>
                <a:ext uri="{FF2B5EF4-FFF2-40B4-BE49-F238E27FC236}">
                  <a16:creationId xmlns:a16="http://schemas.microsoft.com/office/drawing/2014/main" id="{6545EDB8-1170-46EA-9DED-A3EECA3A7AA8}"/>
                </a:ext>
              </a:extLst>
            </p:cNvPr>
            <p:cNvSpPr/>
            <p:nvPr/>
          </p:nvSpPr>
          <p:spPr>
            <a:xfrm>
              <a:off x="4148986" y="4903633"/>
              <a:ext cx="6733281" cy="43030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/>
                <a:t>R</a:t>
              </a:r>
              <a:endParaRPr lang="zh-CN" altLang="en-US" dirty="0"/>
            </a:p>
          </p:txBody>
        </p:sp>
        <p:sp>
          <p:nvSpPr>
            <p:cNvPr id="97" name="矩形: 圓角 96">
              <a:extLst>
                <a:ext uri="{FF2B5EF4-FFF2-40B4-BE49-F238E27FC236}">
                  <a16:creationId xmlns:a16="http://schemas.microsoft.com/office/drawing/2014/main" id="{7C876708-A0E3-4DE3-B3A0-FF7F003CB4DA}"/>
                </a:ext>
              </a:extLst>
            </p:cNvPr>
            <p:cNvSpPr/>
            <p:nvPr/>
          </p:nvSpPr>
          <p:spPr>
            <a:xfrm>
              <a:off x="4893205" y="4983449"/>
              <a:ext cx="5680024" cy="24224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dirty="0"/>
                <a:t>PDF[R][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][j] = CDF[R][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 – CDF[R][j] </a:t>
              </a:r>
              <a:endParaRPr lang="zh-CN" altLang="en-US" sz="1400" dirty="0"/>
            </a:p>
          </p:txBody>
        </p:sp>
      </p:grpSp>
      <p:grpSp>
        <p:nvGrpSpPr>
          <p:cNvPr id="108" name="群組 107">
            <a:extLst>
              <a:ext uri="{FF2B5EF4-FFF2-40B4-BE49-F238E27FC236}">
                <a16:creationId xmlns:a16="http://schemas.microsoft.com/office/drawing/2014/main" id="{A107A3CA-AA88-4B1C-B8CB-3861B42343EC}"/>
              </a:ext>
            </a:extLst>
          </p:cNvPr>
          <p:cNvGrpSpPr/>
          <p:nvPr/>
        </p:nvGrpSpPr>
        <p:grpSpPr>
          <a:xfrm>
            <a:off x="3907922" y="4392963"/>
            <a:ext cx="3320449" cy="821252"/>
            <a:chOff x="4148986" y="4903633"/>
            <a:chExt cx="6733281" cy="430301"/>
          </a:xfrm>
        </p:grpSpPr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A7309FBF-EFC8-4812-A6A7-EAE0393EC24E}"/>
                </a:ext>
              </a:extLst>
            </p:cNvPr>
            <p:cNvSpPr/>
            <p:nvPr/>
          </p:nvSpPr>
          <p:spPr>
            <a:xfrm>
              <a:off x="4148986" y="4903633"/>
              <a:ext cx="6733281" cy="43030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G</a:t>
              </a:r>
              <a:endParaRPr lang="zh-CN" altLang="en-US" dirty="0"/>
            </a:p>
          </p:txBody>
        </p:sp>
        <p:sp>
          <p:nvSpPr>
            <p:cNvPr id="110" name="矩形: 圓角 109">
              <a:extLst>
                <a:ext uri="{FF2B5EF4-FFF2-40B4-BE49-F238E27FC236}">
                  <a16:creationId xmlns:a16="http://schemas.microsoft.com/office/drawing/2014/main" id="{A1256F1C-EA78-4FA1-92AF-D9EB2113BE36}"/>
                </a:ext>
              </a:extLst>
            </p:cNvPr>
            <p:cNvSpPr/>
            <p:nvPr/>
          </p:nvSpPr>
          <p:spPr>
            <a:xfrm>
              <a:off x="4893205" y="4983449"/>
              <a:ext cx="5680024" cy="24224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dirty="0"/>
                <a:t>PDF[R][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][j] = CDF[G][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 – CDF[G][j] </a:t>
              </a:r>
              <a:endParaRPr lang="zh-CN" altLang="en-US" sz="1400" dirty="0"/>
            </a:p>
          </p:txBody>
        </p: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8F2B740A-AA8C-4B52-9731-0FFDAD694682}"/>
              </a:ext>
            </a:extLst>
          </p:cNvPr>
          <p:cNvGrpSpPr/>
          <p:nvPr/>
        </p:nvGrpSpPr>
        <p:grpSpPr>
          <a:xfrm>
            <a:off x="370345" y="5410225"/>
            <a:ext cx="3320449" cy="821252"/>
            <a:chOff x="4148986" y="4903633"/>
            <a:chExt cx="6733281" cy="430301"/>
          </a:xfrm>
        </p:grpSpPr>
        <p:sp>
          <p:nvSpPr>
            <p:cNvPr id="112" name="矩形: 圓角 111">
              <a:extLst>
                <a:ext uri="{FF2B5EF4-FFF2-40B4-BE49-F238E27FC236}">
                  <a16:creationId xmlns:a16="http://schemas.microsoft.com/office/drawing/2014/main" id="{0535F6D5-C4FF-4CF6-8E05-A724EC5A6E1F}"/>
                </a:ext>
              </a:extLst>
            </p:cNvPr>
            <p:cNvSpPr/>
            <p:nvPr/>
          </p:nvSpPr>
          <p:spPr>
            <a:xfrm>
              <a:off x="4148986" y="4903633"/>
              <a:ext cx="6733281" cy="430301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4D9774BB-590C-472B-A9A1-1A17038DD996}"/>
                </a:ext>
              </a:extLst>
            </p:cNvPr>
            <p:cNvSpPr/>
            <p:nvPr/>
          </p:nvSpPr>
          <p:spPr>
            <a:xfrm>
              <a:off x="4893205" y="4983449"/>
              <a:ext cx="5680024" cy="242244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dirty="0"/>
                <a:t>PDF[B][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][j] = CDF[B][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 – CDF[B][j] </a:t>
              </a:r>
              <a:endParaRPr lang="zh-CN" altLang="en-US" sz="1400" dirty="0"/>
            </a:p>
          </p:txBody>
        </p:sp>
      </p:grpSp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D1C86839-1614-4415-9EA5-A1AA08EF8AE4}"/>
              </a:ext>
            </a:extLst>
          </p:cNvPr>
          <p:cNvGrpSpPr/>
          <p:nvPr/>
        </p:nvGrpSpPr>
        <p:grpSpPr>
          <a:xfrm>
            <a:off x="3905399" y="5410225"/>
            <a:ext cx="3320449" cy="821252"/>
            <a:chOff x="4148986" y="4903633"/>
            <a:chExt cx="6733281" cy="430301"/>
          </a:xfrm>
        </p:grpSpPr>
        <p:sp>
          <p:nvSpPr>
            <p:cNvPr id="115" name="矩形: 圓角 114">
              <a:extLst>
                <a:ext uri="{FF2B5EF4-FFF2-40B4-BE49-F238E27FC236}">
                  <a16:creationId xmlns:a16="http://schemas.microsoft.com/office/drawing/2014/main" id="{48FBB180-E526-4587-B97A-2613D5C353D4}"/>
                </a:ext>
              </a:extLst>
            </p:cNvPr>
            <p:cNvSpPr/>
            <p:nvPr/>
          </p:nvSpPr>
          <p:spPr>
            <a:xfrm>
              <a:off x="4148986" y="4903633"/>
              <a:ext cx="6733281" cy="430301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16" name="矩形: 圓角 115">
              <a:extLst>
                <a:ext uri="{FF2B5EF4-FFF2-40B4-BE49-F238E27FC236}">
                  <a16:creationId xmlns:a16="http://schemas.microsoft.com/office/drawing/2014/main" id="{CD5FE8CD-D694-4B70-80F9-EF5691A72A08}"/>
                </a:ext>
              </a:extLst>
            </p:cNvPr>
            <p:cNvSpPr/>
            <p:nvPr/>
          </p:nvSpPr>
          <p:spPr>
            <a:xfrm>
              <a:off x="4893205" y="4983449"/>
              <a:ext cx="5680024" cy="242244"/>
            </a:xfrm>
            <a:prstGeom prst="round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dirty="0"/>
                <a:t>PDF[A][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][j] = CDF[A][</a:t>
              </a:r>
              <a:r>
                <a:rPr lang="en-US" altLang="zh-CN" sz="1400" dirty="0" err="1"/>
                <a:t>i</a:t>
              </a:r>
              <a:r>
                <a:rPr lang="en-US" altLang="zh-CN" sz="1400" dirty="0"/>
                <a:t>] – CDF[A][j] </a:t>
              </a:r>
              <a:endParaRPr lang="zh-CN" altLang="en-US" sz="1400" dirty="0"/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2CDB916C-0E47-43F2-89D5-0732ECF76DF1}"/>
              </a:ext>
            </a:extLst>
          </p:cNvPr>
          <p:cNvSpPr/>
          <p:nvPr/>
        </p:nvSpPr>
        <p:spPr>
          <a:xfrm>
            <a:off x="7926831" y="2474521"/>
            <a:ext cx="3362418" cy="629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1D Pre-Integrate</a:t>
            </a:r>
          </a:p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&lt;texture1D&gt;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EDAA1DC8-D9A0-4FBF-9791-70C4B12F2B7C}"/>
              </a:ext>
            </a:extLst>
          </p:cNvPr>
          <p:cNvSpPr/>
          <p:nvPr/>
        </p:nvSpPr>
        <p:spPr>
          <a:xfrm>
            <a:off x="7736445" y="4298517"/>
            <a:ext cx="3362416" cy="2184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2D Pre-Integrate</a:t>
            </a:r>
          </a:p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&lt;texture2D&gt;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cxnSp>
        <p:nvCxnSpPr>
          <p:cNvPr id="11" name="接點: 弧形 10">
            <a:extLst>
              <a:ext uri="{FF2B5EF4-FFF2-40B4-BE49-F238E27FC236}">
                <a16:creationId xmlns:a16="http://schemas.microsoft.com/office/drawing/2014/main" id="{78D63080-0E2F-466B-A4D1-577E11492248}"/>
              </a:ext>
            </a:extLst>
          </p:cNvPr>
          <p:cNvCxnSpPr>
            <a:stCxn id="37" idx="3"/>
            <a:endCxn id="64" idx="1"/>
          </p:cNvCxnSpPr>
          <p:nvPr/>
        </p:nvCxnSpPr>
        <p:spPr>
          <a:xfrm>
            <a:off x="7363217" y="2172093"/>
            <a:ext cx="563614" cy="61701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接點: 弧形 65">
            <a:extLst>
              <a:ext uri="{FF2B5EF4-FFF2-40B4-BE49-F238E27FC236}">
                <a16:creationId xmlns:a16="http://schemas.microsoft.com/office/drawing/2014/main" id="{9F9D3CC8-2640-40C7-A23E-391291FA0F8F}"/>
              </a:ext>
            </a:extLst>
          </p:cNvPr>
          <p:cNvCxnSpPr>
            <a:cxnSpLocks/>
            <a:stCxn id="82" idx="3"/>
            <a:endCxn id="65" idx="1"/>
          </p:cNvCxnSpPr>
          <p:nvPr/>
        </p:nvCxnSpPr>
        <p:spPr>
          <a:xfrm>
            <a:off x="7369441" y="5106741"/>
            <a:ext cx="367004" cy="28385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8C04537A-E481-434F-B595-4C7D95DA443C}"/>
              </a:ext>
            </a:extLst>
          </p:cNvPr>
          <p:cNvGrpSpPr/>
          <p:nvPr/>
        </p:nvGrpSpPr>
        <p:grpSpPr>
          <a:xfrm>
            <a:off x="7918880" y="803610"/>
            <a:ext cx="3470399" cy="1240690"/>
            <a:chOff x="7939419" y="2205789"/>
            <a:chExt cx="3470399" cy="1240690"/>
          </a:xfrm>
        </p:grpSpPr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09BC69B9-15B8-4112-A216-D8AED7C8F744}"/>
                </a:ext>
              </a:extLst>
            </p:cNvPr>
            <p:cNvCxnSpPr/>
            <p:nvPr/>
          </p:nvCxnSpPr>
          <p:spPr>
            <a:xfrm flipV="1">
              <a:off x="8072291" y="3270597"/>
              <a:ext cx="0" cy="166357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線接點 85">
              <a:extLst>
                <a:ext uri="{FF2B5EF4-FFF2-40B4-BE49-F238E27FC236}">
                  <a16:creationId xmlns:a16="http://schemas.microsoft.com/office/drawing/2014/main" id="{5F2B2528-C121-4855-BA91-80DEEDCDDA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0579" y="3158990"/>
              <a:ext cx="0" cy="27796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14BA4CE5-B667-4BDB-A45C-9767756469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5042" y="3092189"/>
              <a:ext cx="0" cy="34476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>
              <a:extLst>
                <a:ext uri="{FF2B5EF4-FFF2-40B4-BE49-F238E27FC236}">
                  <a16:creationId xmlns:a16="http://schemas.microsoft.com/office/drawing/2014/main" id="{DEFA0834-018B-4C0C-9113-30AE97C45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673" y="3057872"/>
              <a:ext cx="0" cy="379082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4E832B62-9869-4F57-ABAF-EA731128E9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65496" y="2995034"/>
              <a:ext cx="0" cy="45144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F2E9E1E3-E5D5-4892-AD88-5A65C04F4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38534" y="2907059"/>
              <a:ext cx="0" cy="529895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>
              <a:extLst>
                <a:ext uri="{FF2B5EF4-FFF2-40B4-BE49-F238E27FC236}">
                  <a16:creationId xmlns:a16="http://schemas.microsoft.com/office/drawing/2014/main" id="{44A4CF1E-F537-4D09-BAF9-53C2CCF75E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89723" y="2772600"/>
              <a:ext cx="10575" cy="66435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>
              <a:extLst>
                <a:ext uri="{FF2B5EF4-FFF2-40B4-BE49-F238E27FC236}">
                  <a16:creationId xmlns:a16="http://schemas.microsoft.com/office/drawing/2014/main" id="{02301F59-0A6F-4953-9324-89D3F26D7B43}"/>
                </a:ext>
              </a:extLst>
            </p:cNvPr>
            <p:cNvGrpSpPr/>
            <p:nvPr/>
          </p:nvGrpSpPr>
          <p:grpSpPr>
            <a:xfrm>
              <a:off x="7939419" y="2205789"/>
              <a:ext cx="3470399" cy="1231165"/>
              <a:chOff x="7939419" y="2205789"/>
              <a:chExt cx="3470399" cy="1231165"/>
            </a:xfrm>
          </p:grpSpPr>
          <p:grpSp>
            <p:nvGrpSpPr>
              <p:cNvPr id="91" name="群組 90">
                <a:extLst>
                  <a:ext uri="{FF2B5EF4-FFF2-40B4-BE49-F238E27FC236}">
                    <a16:creationId xmlns:a16="http://schemas.microsoft.com/office/drawing/2014/main" id="{4C426D17-0403-48F5-A4A3-C29E028E20DA}"/>
                  </a:ext>
                </a:extLst>
              </p:cNvPr>
              <p:cNvGrpSpPr/>
              <p:nvPr/>
            </p:nvGrpSpPr>
            <p:grpSpPr>
              <a:xfrm>
                <a:off x="7939419" y="2604432"/>
                <a:ext cx="3470399" cy="832522"/>
                <a:chOff x="7939419" y="2604432"/>
                <a:chExt cx="3470399" cy="832522"/>
              </a:xfrm>
            </p:grpSpPr>
            <p:grpSp>
              <p:nvGrpSpPr>
                <p:cNvPr id="54" name="群組 53">
                  <a:extLst>
                    <a:ext uri="{FF2B5EF4-FFF2-40B4-BE49-F238E27FC236}">
                      <a16:creationId xmlns:a16="http://schemas.microsoft.com/office/drawing/2014/main" id="{CC10BAE1-45B3-4013-AA39-2A5814864F88}"/>
                    </a:ext>
                  </a:extLst>
                </p:cNvPr>
                <p:cNvGrpSpPr/>
                <p:nvPr/>
              </p:nvGrpSpPr>
              <p:grpSpPr>
                <a:xfrm>
                  <a:off x="10126909" y="2604432"/>
                  <a:ext cx="1282909" cy="832522"/>
                  <a:chOff x="8043863" y="1728789"/>
                  <a:chExt cx="2712051" cy="1813596"/>
                </a:xfrm>
              </p:grpSpPr>
              <p:grpSp>
                <p:nvGrpSpPr>
                  <p:cNvPr id="41" name="群組 40">
                    <a:extLst>
                      <a:ext uri="{FF2B5EF4-FFF2-40B4-BE49-F238E27FC236}">
                        <a16:creationId xmlns:a16="http://schemas.microsoft.com/office/drawing/2014/main" id="{02020D73-9829-4A68-ABD1-43101367CEE1}"/>
                      </a:ext>
                    </a:extLst>
                  </p:cNvPr>
                  <p:cNvGrpSpPr/>
                  <p:nvPr/>
                </p:nvGrpSpPr>
                <p:grpSpPr>
                  <a:xfrm>
                    <a:off x="8043863" y="1728789"/>
                    <a:ext cx="2712051" cy="1813596"/>
                    <a:chOff x="8605838" y="1112467"/>
                    <a:chExt cx="2676525" cy="1751373"/>
                  </a:xfrm>
                </p:grpSpPr>
                <p:cxnSp>
                  <p:nvCxnSpPr>
                    <p:cNvPr id="29" name="直線單箭頭接點 28">
                      <a:extLst>
                        <a:ext uri="{FF2B5EF4-FFF2-40B4-BE49-F238E27FC236}">
                          <a16:creationId xmlns:a16="http://schemas.microsoft.com/office/drawing/2014/main" id="{51A0FC16-0B29-4041-96FB-6A594901082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605838" y="2863840"/>
                      <a:ext cx="2676525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直線單箭頭接點 68">
                      <a:extLst>
                        <a:ext uri="{FF2B5EF4-FFF2-40B4-BE49-F238E27FC236}">
                          <a16:creationId xmlns:a16="http://schemas.microsoft.com/office/drawing/2014/main" id="{288D7DEC-2B0C-4085-9225-ABB2A64A290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605838" y="1112467"/>
                      <a:ext cx="0" cy="1751373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3" name="手繪多邊形: 圖案 52">
                    <a:extLst>
                      <a:ext uri="{FF2B5EF4-FFF2-40B4-BE49-F238E27FC236}">
                        <a16:creationId xmlns:a16="http://schemas.microsoft.com/office/drawing/2014/main" id="{E419A31D-DD98-44E3-9530-EA88732893F0}"/>
                      </a:ext>
                    </a:extLst>
                  </p:cNvPr>
                  <p:cNvSpPr/>
                  <p:nvPr/>
                </p:nvSpPr>
                <p:spPr>
                  <a:xfrm>
                    <a:off x="8048248" y="1983475"/>
                    <a:ext cx="2377256" cy="1558910"/>
                  </a:xfrm>
                  <a:custGeom>
                    <a:avLst/>
                    <a:gdLst>
                      <a:gd name="connsiteX0" fmla="*/ 0 w 2667000"/>
                      <a:gd name="connsiteY0" fmla="*/ 1728787 h 1728787"/>
                      <a:gd name="connsiteX1" fmla="*/ 638175 w 2667000"/>
                      <a:gd name="connsiteY1" fmla="*/ 1057275 h 1728787"/>
                      <a:gd name="connsiteX2" fmla="*/ 1852613 w 2667000"/>
                      <a:gd name="connsiteY2" fmla="*/ 638175 h 1728787"/>
                      <a:gd name="connsiteX3" fmla="*/ 2486025 w 2667000"/>
                      <a:gd name="connsiteY3" fmla="*/ 123825 h 1728787"/>
                      <a:gd name="connsiteX4" fmla="*/ 2667000 w 2667000"/>
                      <a:gd name="connsiteY4" fmla="*/ 0 h 17287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67000" h="1728787">
                        <a:moveTo>
                          <a:pt x="0" y="1728787"/>
                        </a:moveTo>
                        <a:cubicBezTo>
                          <a:pt x="164703" y="1483915"/>
                          <a:pt x="329406" y="1239044"/>
                          <a:pt x="638175" y="1057275"/>
                        </a:cubicBezTo>
                        <a:cubicBezTo>
                          <a:pt x="946944" y="875506"/>
                          <a:pt x="1544638" y="793750"/>
                          <a:pt x="1852613" y="638175"/>
                        </a:cubicBezTo>
                        <a:cubicBezTo>
                          <a:pt x="2160588" y="482600"/>
                          <a:pt x="2350294" y="230187"/>
                          <a:pt x="2486025" y="123825"/>
                        </a:cubicBezTo>
                        <a:cubicBezTo>
                          <a:pt x="2621756" y="17463"/>
                          <a:pt x="2644378" y="8731"/>
                          <a:pt x="2667000" y="0"/>
                        </a:cubicBezTo>
                      </a:path>
                    </a:pathLst>
                  </a:cu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80" name="群組 79">
                  <a:extLst>
                    <a:ext uri="{FF2B5EF4-FFF2-40B4-BE49-F238E27FC236}">
                      <a16:creationId xmlns:a16="http://schemas.microsoft.com/office/drawing/2014/main" id="{95CFFA93-5BB5-4584-9F04-04CEA1317FC4}"/>
                    </a:ext>
                  </a:extLst>
                </p:cNvPr>
                <p:cNvGrpSpPr/>
                <p:nvPr/>
              </p:nvGrpSpPr>
              <p:grpSpPr>
                <a:xfrm>
                  <a:off x="7939419" y="2604432"/>
                  <a:ext cx="1282909" cy="832522"/>
                  <a:chOff x="8605838" y="1112467"/>
                  <a:chExt cx="2676525" cy="1751373"/>
                </a:xfrm>
              </p:grpSpPr>
              <p:cxnSp>
                <p:nvCxnSpPr>
                  <p:cNvPr id="83" name="直線單箭頭接點 82">
                    <a:extLst>
                      <a:ext uri="{FF2B5EF4-FFF2-40B4-BE49-F238E27FC236}">
                        <a16:creationId xmlns:a16="http://schemas.microsoft.com/office/drawing/2014/main" id="{F07552E8-40F9-46C9-B91F-279DCCB4A8C6}"/>
                      </a:ext>
                    </a:extLst>
                  </p:cNvPr>
                  <p:cNvCxnSpPr/>
                  <p:nvPr/>
                </p:nvCxnSpPr>
                <p:spPr>
                  <a:xfrm>
                    <a:off x="8605838" y="2863840"/>
                    <a:ext cx="267652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直線單箭頭接點 83">
                    <a:extLst>
                      <a:ext uri="{FF2B5EF4-FFF2-40B4-BE49-F238E27FC236}">
                        <a16:creationId xmlns:a16="http://schemas.microsoft.com/office/drawing/2014/main" id="{E6109525-BA66-482D-8EEF-1774284AFF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605838" y="1112467"/>
                    <a:ext cx="0" cy="175137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8" name="直線單箭頭接點 87">
                  <a:extLst>
                    <a:ext uri="{FF2B5EF4-FFF2-40B4-BE49-F238E27FC236}">
                      <a16:creationId xmlns:a16="http://schemas.microsoft.com/office/drawing/2014/main" id="{DCB35155-599D-4F28-A84D-9E6BE8DD3CCE}"/>
                    </a:ext>
                  </a:extLst>
                </p:cNvPr>
                <p:cNvCxnSpPr/>
                <p:nvPr/>
              </p:nvCxnSpPr>
              <p:spPr>
                <a:xfrm>
                  <a:off x="9222328" y="3158990"/>
                  <a:ext cx="759872" cy="0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D98D71B7-B2B0-4CD3-AA73-19CE9AFCE91B}"/>
                  </a:ext>
                </a:extLst>
              </p:cNvPr>
              <p:cNvSpPr txBox="1"/>
              <p:nvPr/>
            </p:nvSpPr>
            <p:spPr>
              <a:xfrm>
                <a:off x="8251209" y="2205789"/>
                <a:ext cx="27954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chemeClr val="accent2"/>
                    </a:solidFill>
                    <a:latin typeface="Arial Unicode MS"/>
                    <a:ea typeface="Fira Code" panose="020B0809050000020004" pitchFamily="49" charset="0"/>
                  </a:rPr>
                  <a:t>I</a:t>
                </a: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Unicode MS"/>
                    <a:ea typeface="Fira Code" panose="020B0809050000020004" pitchFamily="49" charset="0"/>
                  </a:rPr>
                  <a:t>nterpolation by </a:t>
                </a:r>
                <a:r>
                  <a:rPr lang="en-US" altLang="zh-CN" dirty="0">
                    <a:solidFill>
                      <a:schemeClr val="accent2"/>
                    </a:solidFill>
                    <a:latin typeface="Arial Unicode MS"/>
                    <a:ea typeface="Fira Code" panose="020B0809050000020004" pitchFamily="49" charset="0"/>
                  </a:rPr>
                  <a:t>O</a:t>
                </a:r>
                <a:r>
                  <a: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chemeClr val="accent2"/>
                    </a:solidFill>
                    <a:effectLst/>
                    <a:latin typeface="Arial Unicode MS"/>
                    <a:ea typeface="Fira Code" panose="020B0809050000020004" pitchFamily="49" charset="0"/>
                  </a:rPr>
                  <a:t>penGL</a:t>
                </a:r>
                <a:endParaRPr lang="zh-CN" altLang="en-US" dirty="0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09CE3F7E-948F-4945-9B7B-569D6ACCB85B}"/>
              </a:ext>
            </a:extLst>
          </p:cNvPr>
          <p:cNvSpPr/>
          <p:nvPr/>
        </p:nvSpPr>
        <p:spPr>
          <a:xfrm>
            <a:off x="8696133" y="3483822"/>
            <a:ext cx="2593116" cy="3930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Texturesampler</a:t>
            </a:r>
            <a:r>
              <a:rPr lang="en-US" altLang="zh-CN" dirty="0"/>
              <a:t> 1D/ 2D</a:t>
            </a:r>
            <a:endParaRPr lang="zh-CN" altLang="en-US" dirty="0"/>
          </a:p>
        </p:txBody>
      </p:sp>
      <p:cxnSp>
        <p:nvCxnSpPr>
          <p:cNvPr id="103" name="接點: 弧形 102">
            <a:extLst>
              <a:ext uri="{FF2B5EF4-FFF2-40B4-BE49-F238E27FC236}">
                <a16:creationId xmlns:a16="http://schemas.microsoft.com/office/drawing/2014/main" id="{25ED7755-656A-49B8-A547-C5782F150840}"/>
              </a:ext>
            </a:extLst>
          </p:cNvPr>
          <p:cNvCxnSpPr>
            <a:cxnSpLocks/>
            <a:stCxn id="64" idx="2"/>
            <a:endCxn id="90" idx="0"/>
          </p:cNvCxnSpPr>
          <p:nvPr/>
        </p:nvCxnSpPr>
        <p:spPr>
          <a:xfrm rot="16200000" flipH="1">
            <a:off x="9610301" y="3101431"/>
            <a:ext cx="380129" cy="38465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接點: 弧形 116">
            <a:extLst>
              <a:ext uri="{FF2B5EF4-FFF2-40B4-BE49-F238E27FC236}">
                <a16:creationId xmlns:a16="http://schemas.microsoft.com/office/drawing/2014/main" id="{3EC6C839-5FEA-4FE1-98B2-D01C5C604205}"/>
              </a:ext>
            </a:extLst>
          </p:cNvPr>
          <p:cNvCxnSpPr>
            <a:cxnSpLocks/>
            <a:stCxn id="65" idx="0"/>
            <a:endCxn id="90" idx="2"/>
          </p:cNvCxnSpPr>
          <p:nvPr/>
        </p:nvCxnSpPr>
        <p:spPr>
          <a:xfrm rot="5400000" flipH="1" flipV="1">
            <a:off x="9494333" y="3800159"/>
            <a:ext cx="421678" cy="57503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: 圓角 121">
            <a:extLst>
              <a:ext uri="{FF2B5EF4-FFF2-40B4-BE49-F238E27FC236}">
                <a16:creationId xmlns:a16="http://schemas.microsoft.com/office/drawing/2014/main" id="{5BD251AA-AEBD-4B7E-801A-5EB551473863}"/>
              </a:ext>
            </a:extLst>
          </p:cNvPr>
          <p:cNvSpPr/>
          <p:nvPr/>
        </p:nvSpPr>
        <p:spPr>
          <a:xfrm>
            <a:off x="7458167" y="2187033"/>
            <a:ext cx="4474827" cy="4371845"/>
          </a:xfrm>
          <a:prstGeom prst="roundRect">
            <a:avLst>
              <a:gd name="adj" fmla="val 4406"/>
            </a:avLst>
          </a:prstGeom>
          <a:noFill/>
          <a:ln w="28575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9797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1971964" y="11194"/>
            <a:ext cx="82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Code Architecture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98A54F1-4159-4B0E-9465-8FA165567023}"/>
              </a:ext>
            </a:extLst>
          </p:cNvPr>
          <p:cNvSpPr/>
          <p:nvPr/>
        </p:nvSpPr>
        <p:spPr>
          <a:xfrm>
            <a:off x="7458167" y="892506"/>
            <a:ext cx="4474827" cy="5360758"/>
          </a:xfrm>
          <a:prstGeom prst="roundRect">
            <a:avLst>
              <a:gd name="adj" fmla="val 10153"/>
            </a:avLst>
          </a:prstGeom>
          <a:noFill/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pic>
        <p:nvPicPr>
          <p:cNvPr id="10" name="Picture 4" descr="OpenGL Getting Started">
            <a:extLst>
              <a:ext uri="{FF2B5EF4-FFF2-40B4-BE49-F238E27FC236}">
                <a16:creationId xmlns:a16="http://schemas.microsoft.com/office/drawing/2014/main" id="{67D63C12-D082-4EC4-8322-7568F308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511" y="1525630"/>
            <a:ext cx="1328046" cy="5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C76C121-2E06-45C4-9369-E993251C2A37}"/>
              </a:ext>
            </a:extLst>
          </p:cNvPr>
          <p:cNvSpPr/>
          <p:nvPr/>
        </p:nvSpPr>
        <p:spPr>
          <a:xfrm>
            <a:off x="7639050" y="1444423"/>
            <a:ext cx="2845024" cy="7157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Ray Intersect Box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7BDD114-28B7-4868-AC52-6C080FDA889B}"/>
              </a:ext>
            </a:extLst>
          </p:cNvPr>
          <p:cNvSpPr/>
          <p:nvPr/>
        </p:nvSpPr>
        <p:spPr>
          <a:xfrm>
            <a:off x="7639050" y="2380881"/>
            <a:ext cx="4129088" cy="3742378"/>
          </a:xfrm>
          <a:prstGeom prst="roundRect">
            <a:avLst>
              <a:gd name="adj" fmla="val 623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Rendering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FCCA000-BC6C-4913-BABE-4246471D9F22}"/>
              </a:ext>
            </a:extLst>
          </p:cNvPr>
          <p:cNvSpPr/>
          <p:nvPr/>
        </p:nvSpPr>
        <p:spPr>
          <a:xfrm>
            <a:off x="7852441" y="5316619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Pre-Integrate 2D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545F3EB5-730A-4F18-AE50-208DFEAB2944}"/>
              </a:ext>
            </a:extLst>
          </p:cNvPr>
          <p:cNvSpPr/>
          <p:nvPr/>
        </p:nvSpPr>
        <p:spPr>
          <a:xfrm>
            <a:off x="7842287" y="4509980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Pre-Integrate 1D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6EB85AA4-F32A-4EA9-BA9B-0BFF9FB486BD}"/>
              </a:ext>
            </a:extLst>
          </p:cNvPr>
          <p:cNvSpPr/>
          <p:nvPr/>
        </p:nvSpPr>
        <p:spPr>
          <a:xfrm>
            <a:off x="7845671" y="3709950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Volume get Iso Value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838E9B-27E8-4B6C-8F64-778A4C2B78DA}"/>
              </a:ext>
            </a:extLst>
          </p:cNvPr>
          <p:cNvSpPr txBox="1"/>
          <p:nvPr/>
        </p:nvSpPr>
        <p:spPr>
          <a:xfrm>
            <a:off x="7639050" y="946835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0" i="0" dirty="0"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Fragment</a:t>
            </a:r>
            <a:endParaRPr lang="en-US" altLang="zh-CN" sz="3200" b="0" i="0" dirty="0">
              <a:effectLst/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D35FB8F1-D743-45D4-9AE0-FB46BDDE1AB2}"/>
              </a:ext>
            </a:extLst>
          </p:cNvPr>
          <p:cNvSpPr/>
          <p:nvPr/>
        </p:nvSpPr>
        <p:spPr>
          <a:xfrm>
            <a:off x="7845672" y="2901608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Ray trace</a:t>
            </a:r>
          </a:p>
        </p:txBody>
      </p:sp>
      <p:cxnSp>
        <p:nvCxnSpPr>
          <p:cNvPr id="20" name="接點: 弧形 19">
            <a:extLst>
              <a:ext uri="{FF2B5EF4-FFF2-40B4-BE49-F238E27FC236}">
                <a16:creationId xmlns:a16="http://schemas.microsoft.com/office/drawing/2014/main" id="{2F07749A-03D8-4726-854E-C9DEDC3ADE6D}"/>
              </a:ext>
            </a:extLst>
          </p:cNvPr>
          <p:cNvCxnSpPr>
            <a:cxnSpLocks/>
            <a:stCxn id="15" idx="3"/>
            <a:endCxn id="19" idx="3"/>
          </p:cNvCxnSpPr>
          <p:nvPr/>
        </p:nvCxnSpPr>
        <p:spPr>
          <a:xfrm flipH="1" flipV="1">
            <a:off x="11545487" y="3211181"/>
            <a:ext cx="6769" cy="2415011"/>
          </a:xfrm>
          <a:prstGeom prst="curvedConnector3">
            <a:avLst>
              <a:gd name="adj1" fmla="val -2673585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接點: 弧形 20">
            <a:extLst>
              <a:ext uri="{FF2B5EF4-FFF2-40B4-BE49-F238E27FC236}">
                <a16:creationId xmlns:a16="http://schemas.microsoft.com/office/drawing/2014/main" id="{BBA6E27F-8443-4EC1-A9C8-3D9399992BF6}"/>
              </a:ext>
            </a:extLst>
          </p:cNvPr>
          <p:cNvCxnSpPr>
            <a:cxnSpLocks/>
            <a:stCxn id="19" idx="2"/>
            <a:endCxn id="17" idx="0"/>
          </p:cNvCxnSpPr>
          <p:nvPr/>
        </p:nvCxnSpPr>
        <p:spPr>
          <a:xfrm rot="5400000">
            <a:off x="9600982" y="3615352"/>
            <a:ext cx="189196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接點: 弧形 21">
            <a:extLst>
              <a:ext uri="{FF2B5EF4-FFF2-40B4-BE49-F238E27FC236}">
                <a16:creationId xmlns:a16="http://schemas.microsoft.com/office/drawing/2014/main" id="{94DF612B-525C-4870-AF83-99E30A0ACD29}"/>
              </a:ext>
            </a:extLst>
          </p:cNvPr>
          <p:cNvCxnSpPr>
            <a:cxnSpLocks/>
            <a:stCxn id="17" idx="2"/>
            <a:endCxn id="16" idx="0"/>
          </p:cNvCxnSpPr>
          <p:nvPr/>
        </p:nvCxnSpPr>
        <p:spPr>
          <a:xfrm rot="5400000">
            <a:off x="9603445" y="4417846"/>
            <a:ext cx="180884" cy="3384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">
            <a:extLst>
              <a:ext uri="{FF2B5EF4-FFF2-40B4-BE49-F238E27FC236}">
                <a16:creationId xmlns:a16="http://schemas.microsoft.com/office/drawing/2014/main" id="{BE5C41DE-E2FA-41F5-BF1B-20D49F51B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524" y="892506"/>
            <a:ext cx="6415088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Fira Code" panose="020B0809050000020004" pitchFamily="49" charset="0"/>
              </a:rPr>
              <a:t>vec4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lastCDF 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Fira Code" panose="020B0809050000020004" pitchFamily="49" charset="0"/>
              </a:rPr>
              <a:t>vec4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Fira Code" panose="020B0809050000020004" pitchFamily="49" charset="0"/>
              </a:rPr>
              <a:t>vec4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currentCDF 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Fira Code" panose="020B0809050000020004" pitchFamily="49" charset="0"/>
              </a:rPr>
              <a:t>vec4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Fira Code" panose="020B0809050000020004" pitchFamily="49" charset="0"/>
              </a:rPr>
              <a:t>float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lastValuef 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while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result.a &lt;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1.0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&amp;&amp; raylength &lt; len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{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Fira Code" panose="020B0809050000020004" pitchFamily="49" charset="0"/>
              </a:rPr>
              <a:t>vec3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pos = front+raylength*norm_dir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// find next pos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Fira Code" panose="020B0809050000020004" pitchFamily="49" charset="0"/>
              </a:rPr>
              <a:t>vec4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texValue =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Fira Code" panose="020B0809050000020004" pitchFamily="49" charset="0"/>
              </a:rPr>
              <a:t>vec4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valuef = texture3D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blockPool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pos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.a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// get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isovalue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of the next pos and interpolation by 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opengl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E4C2537A-A1D3-4786-BD1C-5749C90FFE4A}"/>
              </a:ext>
            </a:extLst>
          </p:cNvPr>
          <p:cNvCxnSpPr>
            <a:stCxn id="19" idx="1"/>
            <a:endCxn id="6" idx="3"/>
          </p:cNvCxnSpPr>
          <p:nvPr/>
        </p:nvCxnSpPr>
        <p:spPr>
          <a:xfrm rot="10800000">
            <a:off x="6672612" y="1631171"/>
            <a:ext cx="1173060" cy="158001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>
            <a:extLst>
              <a:ext uri="{FF2B5EF4-FFF2-40B4-BE49-F238E27FC236}">
                <a16:creationId xmlns:a16="http://schemas.microsoft.com/office/drawing/2014/main" id="{7D723C24-0A5B-4744-A810-AA879FA89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02" y="2456611"/>
            <a:ext cx="3554791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{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" panose="020B0809050000020004" pitchFamily="49" charset="0"/>
              </a:rPr>
              <a:t>//1D pre-integration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currentCDF = texture1D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CDFtranf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valuef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// get CDF[</a:t>
            </a:r>
            <a:r>
              <a:rPr kumimoji="0" lang="en-US" altLang="zh-CN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isovalue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]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// calculate the accumulation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dirty="0">
                <a:solidFill>
                  <a:srgbClr val="CC7832"/>
                </a:solidFill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Fira Code" panose="020B0809050000020004" pitchFamily="49" charset="0"/>
              </a:rPr>
              <a:t>float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dv = abs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lastValuef - valuef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255.0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Fira Code" panose="020B0809050000020004" pitchFamily="49" charset="0"/>
              </a:rPr>
              <a:t>float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da = abs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lastCDF.a - currentCDF.a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if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dv ==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|| da ==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0.0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</a:t>
            </a:r>
            <a:r>
              <a:rPr kumimoji="0" lang="en-US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texValue = texture1D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tranf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valuef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else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{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texValue.a = da/dv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texValue.rgb = abs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lastCDF.rgb - currentCDF.rgb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/da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8" name="接點: 弧形 27">
            <a:extLst>
              <a:ext uri="{FF2B5EF4-FFF2-40B4-BE49-F238E27FC236}">
                <a16:creationId xmlns:a16="http://schemas.microsoft.com/office/drawing/2014/main" id="{EFA5B527-CBE1-48B9-9840-67FC97E6796A}"/>
              </a:ext>
            </a:extLst>
          </p:cNvPr>
          <p:cNvCxnSpPr>
            <a:cxnSpLocks/>
            <a:stCxn id="17" idx="1"/>
            <a:endCxn id="15" idx="1"/>
          </p:cNvCxnSpPr>
          <p:nvPr/>
        </p:nvCxnSpPr>
        <p:spPr>
          <a:xfrm rot="10800000" flipH="1" flipV="1">
            <a:off x="7845671" y="4019522"/>
            <a:ext cx="6770" cy="1606669"/>
          </a:xfrm>
          <a:prstGeom prst="curvedConnector3">
            <a:avLst>
              <a:gd name="adj1" fmla="val -1688331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弧形 32">
            <a:extLst>
              <a:ext uri="{FF2B5EF4-FFF2-40B4-BE49-F238E27FC236}">
                <a16:creationId xmlns:a16="http://schemas.microsoft.com/office/drawing/2014/main" id="{C66A9743-E2E4-43B3-BB2E-7F2C539EE9B3}"/>
              </a:ext>
            </a:extLst>
          </p:cNvPr>
          <p:cNvCxnSpPr>
            <a:cxnSpLocks/>
            <a:stCxn id="16" idx="3"/>
            <a:endCxn id="19" idx="3"/>
          </p:cNvCxnSpPr>
          <p:nvPr/>
        </p:nvCxnSpPr>
        <p:spPr>
          <a:xfrm flipV="1">
            <a:off x="11542102" y="3211181"/>
            <a:ext cx="3385" cy="1608372"/>
          </a:xfrm>
          <a:prstGeom prst="curvedConnector3">
            <a:avLst>
              <a:gd name="adj1" fmla="val 4180148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接點: 弧形 41">
            <a:extLst>
              <a:ext uri="{FF2B5EF4-FFF2-40B4-BE49-F238E27FC236}">
                <a16:creationId xmlns:a16="http://schemas.microsoft.com/office/drawing/2014/main" id="{F6843553-7E1D-40CC-AE0F-49A019496B4D}"/>
              </a:ext>
            </a:extLst>
          </p:cNvPr>
          <p:cNvCxnSpPr>
            <a:cxnSpLocks/>
            <a:stCxn id="16" idx="1"/>
            <a:endCxn id="24" idx="3"/>
          </p:cNvCxnSpPr>
          <p:nvPr/>
        </p:nvCxnSpPr>
        <p:spPr>
          <a:xfrm rot="10800000">
            <a:off x="3809993" y="3472275"/>
            <a:ext cx="4032294" cy="1347279"/>
          </a:xfrm>
          <a:prstGeom prst="curvedConnector3">
            <a:avLst>
              <a:gd name="adj1" fmla="val 4692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4">
            <a:extLst>
              <a:ext uri="{FF2B5EF4-FFF2-40B4-BE49-F238E27FC236}">
                <a16:creationId xmlns:a16="http://schemas.microsoft.com/office/drawing/2014/main" id="{82BC1E05-4AFD-4F18-AA0F-8F51CB53E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198" y="3841605"/>
            <a:ext cx="3433763" cy="64633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{</a:t>
            </a:r>
            <a:b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" panose="020B0809050000020004" pitchFamily="49" charset="0"/>
              </a:rPr>
              <a:t>// 2D pre-integration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Fira Code" panose="020B0809050000020004" pitchFamily="49" charset="0"/>
              </a:rPr>
              <a:t>   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texValue = texture2D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preInt2D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1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Arial Unicode MS"/>
                <a:ea typeface="Fira Code" panose="020B0809050000020004" pitchFamily="49" charset="0"/>
              </a:rPr>
              <a:t>vec2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valuef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, 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lastValuef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8" name="接點: 弧形 47">
            <a:extLst>
              <a:ext uri="{FF2B5EF4-FFF2-40B4-BE49-F238E27FC236}">
                <a16:creationId xmlns:a16="http://schemas.microsoft.com/office/drawing/2014/main" id="{1C0B258C-6576-47E2-A1E7-8BA0113E7EDA}"/>
              </a:ext>
            </a:extLst>
          </p:cNvPr>
          <p:cNvCxnSpPr>
            <a:cxnSpLocks/>
            <a:stCxn id="15" idx="1"/>
            <a:endCxn id="40" idx="3"/>
          </p:cNvCxnSpPr>
          <p:nvPr/>
        </p:nvCxnSpPr>
        <p:spPr>
          <a:xfrm rot="10800000">
            <a:off x="7350961" y="4164772"/>
            <a:ext cx="501480" cy="14614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">
            <a:extLst>
              <a:ext uri="{FF2B5EF4-FFF2-40B4-BE49-F238E27FC236}">
                <a16:creationId xmlns:a16="http://schemas.microsoft.com/office/drawing/2014/main" id="{D49F347A-4163-43E8-A9AB-5C3B938F1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202" y="4588426"/>
            <a:ext cx="3052763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dirty="0">
                <a:solidFill>
                  <a:srgbClr val="CC7832"/>
                </a:solidFill>
                <a:latin typeface="Arial Unicode MS"/>
                <a:ea typeface="Fira Code" panose="020B0809050000020004" pitchFamily="49" charset="0"/>
              </a:rPr>
              <a:t>// integrate on the ray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lastCDF = currentCDF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lastValuef = valuef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texValue.a = texValue.a *stepsize *sizeX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result.rgb +=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1.0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-result.a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*texValue.a*texValue.rgb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result.a += 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(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Arial Unicode MS"/>
                <a:ea typeface="Fira Code" panose="020B0809050000020004" pitchFamily="49" charset="0"/>
              </a:rPr>
              <a:t>1.0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-result.a</a:t>
            </a: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Fira Code" panose="020B0809050000020004" pitchFamily="49" charset="0"/>
              </a:rPr>
              <a:t>)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*texValue.a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b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</a:b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Fira Code" panose="020B0809050000020004" pitchFamily="49" charset="0"/>
              </a:rPr>
              <a:t>raylength +=  stepsize</a:t>
            </a:r>
            <a:r>
              <a:rPr kumimoji="0" lang="zh-CN" altLang="zh-CN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Fira Code" panose="020B0809050000020004" pitchFamily="49" charset="0"/>
              </a:rPr>
              <a:t>;</a:t>
            </a:r>
            <a:endParaRPr kumimoji="0" lang="en-US" altLang="zh-CN" sz="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Arial Unicode MS"/>
              <a:ea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900" dirty="0">
                <a:solidFill>
                  <a:srgbClr val="CC7832"/>
                </a:solidFill>
                <a:latin typeface="Arial Unicode MS"/>
                <a:ea typeface="Fira Code" panose="020B0809050000020004" pitchFamily="49" charset="0"/>
              </a:rPr>
              <a:t>}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85FE38BE-6062-4566-9818-4A44291B7C89}"/>
              </a:ext>
            </a:extLst>
          </p:cNvPr>
          <p:cNvCxnSpPr>
            <a:cxnSpLocks/>
            <a:stCxn id="52" idx="1"/>
            <a:endCxn id="6" idx="1"/>
          </p:cNvCxnSpPr>
          <p:nvPr/>
        </p:nvCxnSpPr>
        <p:spPr>
          <a:xfrm rot="10800000" flipH="1">
            <a:off x="255202" y="1631170"/>
            <a:ext cx="2322" cy="3695920"/>
          </a:xfrm>
          <a:prstGeom prst="curvedConnector3">
            <a:avLst>
              <a:gd name="adj1" fmla="val -69735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883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1971964" y="11194"/>
            <a:ext cx="82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Code Architecture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9" name="立方體 8">
            <a:extLst>
              <a:ext uri="{FF2B5EF4-FFF2-40B4-BE49-F238E27FC236}">
                <a16:creationId xmlns:a16="http://schemas.microsoft.com/office/drawing/2014/main" id="{7604B6AE-2591-4F2E-B475-D1F35370AF8B}"/>
              </a:ext>
            </a:extLst>
          </p:cNvPr>
          <p:cNvSpPr/>
          <p:nvPr/>
        </p:nvSpPr>
        <p:spPr>
          <a:xfrm>
            <a:off x="3886201" y="4985904"/>
            <a:ext cx="3362416" cy="1267360"/>
          </a:xfrm>
          <a:prstGeom prst="cube">
            <a:avLst>
              <a:gd name="adj" fmla="val 2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Volume</a:t>
            </a:r>
          </a:p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&lt;texture3D&gt;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A545FA-0561-4417-AA90-86F9E4F5685A}"/>
              </a:ext>
            </a:extLst>
          </p:cNvPr>
          <p:cNvSpPr/>
          <p:nvPr/>
        </p:nvSpPr>
        <p:spPr>
          <a:xfrm>
            <a:off x="3886201" y="1812600"/>
            <a:ext cx="3362418" cy="629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1D Pre-Integrate</a:t>
            </a:r>
          </a:p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&lt;texture1D&gt;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1DA824-0E80-4FDE-A3ED-F66C7C63A93C}"/>
              </a:ext>
            </a:extLst>
          </p:cNvPr>
          <p:cNvSpPr/>
          <p:nvPr/>
        </p:nvSpPr>
        <p:spPr>
          <a:xfrm>
            <a:off x="3886202" y="2616107"/>
            <a:ext cx="3362416" cy="2184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2D Pre-Integrate</a:t>
            </a:r>
          </a:p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&lt;texture2D&gt;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B4BBC2-AAEE-4216-B979-3283EC9DE417}"/>
              </a:ext>
            </a:extLst>
          </p:cNvPr>
          <p:cNvSpPr/>
          <p:nvPr/>
        </p:nvSpPr>
        <p:spPr>
          <a:xfrm>
            <a:off x="159001" y="779060"/>
            <a:ext cx="3303337" cy="1938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Render </a:t>
            </a:r>
            <a:r>
              <a:rPr lang="en-US" altLang="zh-CN" sz="16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(passing uniform)</a:t>
            </a:r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</a:t>
            </a:r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Camera Control</a:t>
            </a:r>
          </a:p>
          <a:p>
            <a:pPr algn="ctr"/>
            <a:endParaRPr lang="en-US" altLang="zh-CN" sz="2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RayCasting.h</a:t>
            </a:r>
            <a:endParaRPr lang="en-US" altLang="zh-CN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ArcBall.h</a:t>
            </a:r>
            <a:endParaRPr lang="en-US" altLang="zh-CN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04E916-AE7F-4F89-BF85-1BD8D4D2E46C}"/>
              </a:ext>
            </a:extLst>
          </p:cNvPr>
          <p:cNvSpPr/>
          <p:nvPr/>
        </p:nvSpPr>
        <p:spPr>
          <a:xfrm>
            <a:off x="155789" y="2892055"/>
            <a:ext cx="3303337" cy="19386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Transfer Function encode 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TF interactive UI 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Pre-Integrate</a:t>
            </a:r>
          </a:p>
          <a:p>
            <a:pPr algn="ctr"/>
            <a:endParaRPr lang="en-US" altLang="zh-CN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Transferfunction.h</a:t>
            </a:r>
            <a:endParaRPr lang="zh-CN" altLang="en-US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3D85EC3-1FD1-48C9-ADBC-CC554BC761D5}"/>
              </a:ext>
            </a:extLst>
          </p:cNvPr>
          <p:cNvSpPr/>
          <p:nvPr/>
        </p:nvSpPr>
        <p:spPr>
          <a:xfrm>
            <a:off x="7458167" y="892506"/>
            <a:ext cx="4474827" cy="5360758"/>
          </a:xfrm>
          <a:prstGeom prst="roundRect">
            <a:avLst>
              <a:gd name="adj" fmla="val 10153"/>
            </a:avLst>
          </a:prstGeom>
          <a:noFill/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pic>
        <p:nvPicPr>
          <p:cNvPr id="2052" name="Picture 4" descr="OpenGL Getting Started">
            <a:extLst>
              <a:ext uri="{FF2B5EF4-FFF2-40B4-BE49-F238E27FC236}">
                <a16:creationId xmlns:a16="http://schemas.microsoft.com/office/drawing/2014/main" id="{86B2113D-F52D-43B7-BE76-918C761C2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511" y="1525630"/>
            <a:ext cx="1328046" cy="5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98C6AA9-A77D-4B3C-9105-43503222D8DF}"/>
              </a:ext>
            </a:extLst>
          </p:cNvPr>
          <p:cNvSpPr/>
          <p:nvPr/>
        </p:nvSpPr>
        <p:spPr>
          <a:xfrm>
            <a:off x="3671887" y="779060"/>
            <a:ext cx="8361109" cy="5659840"/>
          </a:xfrm>
          <a:prstGeom prst="roundRect">
            <a:avLst>
              <a:gd name="adj" fmla="val 680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C69278-6F96-4A68-8D2D-AE7C6FCEFD43}"/>
              </a:ext>
            </a:extLst>
          </p:cNvPr>
          <p:cNvSpPr/>
          <p:nvPr/>
        </p:nvSpPr>
        <p:spPr>
          <a:xfrm>
            <a:off x="155789" y="4985904"/>
            <a:ext cx="3303336" cy="1267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Volume file read decode &amp; 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load to OpenGL </a:t>
            </a:r>
          </a:p>
          <a:p>
            <a:pPr algn="ctr"/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VolumeData.h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cxnSp>
        <p:nvCxnSpPr>
          <p:cNvPr id="52" name="接點: 弧形 51">
            <a:extLst>
              <a:ext uri="{FF2B5EF4-FFF2-40B4-BE49-F238E27FC236}">
                <a16:creationId xmlns:a16="http://schemas.microsoft.com/office/drawing/2014/main" id="{60C161A7-1596-4C79-9FE6-06FE4A3A91D3}"/>
              </a:ext>
            </a:extLst>
          </p:cNvPr>
          <p:cNvCxnSpPr>
            <a:stCxn id="38" idx="3"/>
            <a:endCxn id="9" idx="2"/>
          </p:cNvCxnSpPr>
          <p:nvPr/>
        </p:nvCxnSpPr>
        <p:spPr>
          <a:xfrm>
            <a:off x="3459125" y="5619584"/>
            <a:ext cx="427076" cy="164060"/>
          </a:xfrm>
          <a:prstGeom prst="curvedConnector3">
            <a:avLst>
              <a:gd name="adj1" fmla="val 48885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接點: 弧形 55">
            <a:extLst>
              <a:ext uri="{FF2B5EF4-FFF2-40B4-BE49-F238E27FC236}">
                <a16:creationId xmlns:a16="http://schemas.microsoft.com/office/drawing/2014/main" id="{974AAC01-84F8-4357-A4FC-6F8F87457632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3459126" y="2127186"/>
            <a:ext cx="427075" cy="173419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接點: 弧形 58">
            <a:extLst>
              <a:ext uri="{FF2B5EF4-FFF2-40B4-BE49-F238E27FC236}">
                <a16:creationId xmlns:a16="http://schemas.microsoft.com/office/drawing/2014/main" id="{60EF5469-4FFF-4450-9714-F7D4A73DB37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3459126" y="3708188"/>
            <a:ext cx="427076" cy="15319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CD237CD8-2448-43D6-AEF7-264530C09E6E}"/>
              </a:ext>
            </a:extLst>
          </p:cNvPr>
          <p:cNvSpPr/>
          <p:nvPr/>
        </p:nvSpPr>
        <p:spPr>
          <a:xfrm>
            <a:off x="3886200" y="892506"/>
            <a:ext cx="3362418" cy="832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Other Uniform data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cxnSp>
        <p:nvCxnSpPr>
          <p:cNvPr id="63" name="接點: 弧形 62">
            <a:extLst>
              <a:ext uri="{FF2B5EF4-FFF2-40B4-BE49-F238E27FC236}">
                <a16:creationId xmlns:a16="http://schemas.microsoft.com/office/drawing/2014/main" id="{87343172-2527-4836-A987-568FCC5D21DA}"/>
              </a:ext>
            </a:extLst>
          </p:cNvPr>
          <p:cNvCxnSpPr>
            <a:cxnSpLocks/>
            <a:stCxn id="13" idx="3"/>
            <a:endCxn id="62" idx="1"/>
          </p:cNvCxnSpPr>
          <p:nvPr/>
        </p:nvCxnSpPr>
        <p:spPr>
          <a:xfrm flipV="1">
            <a:off x="3462338" y="1308677"/>
            <a:ext cx="423862" cy="439713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49" name="矩形: 圓角 2048">
            <a:extLst>
              <a:ext uri="{FF2B5EF4-FFF2-40B4-BE49-F238E27FC236}">
                <a16:creationId xmlns:a16="http://schemas.microsoft.com/office/drawing/2014/main" id="{4D895567-672B-41B8-9F8C-CE0339AD2380}"/>
              </a:ext>
            </a:extLst>
          </p:cNvPr>
          <p:cNvSpPr/>
          <p:nvPr/>
        </p:nvSpPr>
        <p:spPr>
          <a:xfrm>
            <a:off x="7639050" y="1444423"/>
            <a:ext cx="2845024" cy="7157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Ray Intersect Box</a:t>
            </a:r>
          </a:p>
        </p:txBody>
      </p:sp>
      <p:sp>
        <p:nvSpPr>
          <p:cNvPr id="2051" name="矩形: 圓角 2050">
            <a:extLst>
              <a:ext uri="{FF2B5EF4-FFF2-40B4-BE49-F238E27FC236}">
                <a16:creationId xmlns:a16="http://schemas.microsoft.com/office/drawing/2014/main" id="{422A9995-5728-4655-9114-31BE4BCEC7F6}"/>
              </a:ext>
            </a:extLst>
          </p:cNvPr>
          <p:cNvSpPr/>
          <p:nvPr/>
        </p:nvSpPr>
        <p:spPr>
          <a:xfrm>
            <a:off x="7639050" y="2380881"/>
            <a:ext cx="4129088" cy="3742378"/>
          </a:xfrm>
          <a:prstGeom prst="roundRect">
            <a:avLst>
              <a:gd name="adj" fmla="val 623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Rendering</a:t>
            </a:r>
          </a:p>
        </p:txBody>
      </p:sp>
      <p:sp>
        <p:nvSpPr>
          <p:cNvPr id="2053" name="矩形: 圓角 2052">
            <a:extLst>
              <a:ext uri="{FF2B5EF4-FFF2-40B4-BE49-F238E27FC236}">
                <a16:creationId xmlns:a16="http://schemas.microsoft.com/office/drawing/2014/main" id="{37552E29-00AF-495A-8311-726282C8C012}"/>
              </a:ext>
            </a:extLst>
          </p:cNvPr>
          <p:cNvSpPr/>
          <p:nvPr/>
        </p:nvSpPr>
        <p:spPr>
          <a:xfrm>
            <a:off x="7852441" y="5316619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Pre-Integrate 2D</a:t>
            </a: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5945D97A-DDB4-41A0-ADAF-D0E83EDBAC82}"/>
              </a:ext>
            </a:extLst>
          </p:cNvPr>
          <p:cNvSpPr/>
          <p:nvPr/>
        </p:nvSpPr>
        <p:spPr>
          <a:xfrm>
            <a:off x="7842287" y="4509980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Pre-Integrate 1D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2FCF084F-09E1-4ABF-A239-1923D4364251}"/>
              </a:ext>
            </a:extLst>
          </p:cNvPr>
          <p:cNvSpPr/>
          <p:nvPr/>
        </p:nvSpPr>
        <p:spPr>
          <a:xfrm>
            <a:off x="7845671" y="3709950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Volume get Iso Value</a:t>
            </a:r>
          </a:p>
        </p:txBody>
      </p:sp>
      <p:sp>
        <p:nvSpPr>
          <p:cNvPr id="2054" name="文字方塊 2053">
            <a:extLst>
              <a:ext uri="{FF2B5EF4-FFF2-40B4-BE49-F238E27FC236}">
                <a16:creationId xmlns:a16="http://schemas.microsoft.com/office/drawing/2014/main" id="{0080291D-43F2-4C1B-B484-4C119618A6CF}"/>
              </a:ext>
            </a:extLst>
          </p:cNvPr>
          <p:cNvSpPr txBox="1"/>
          <p:nvPr/>
        </p:nvSpPr>
        <p:spPr>
          <a:xfrm>
            <a:off x="7639050" y="946835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0" i="0" dirty="0"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Fragment</a:t>
            </a:r>
            <a:endParaRPr lang="en-US" altLang="zh-CN" sz="3200" b="0" i="0" dirty="0">
              <a:effectLst/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cxnSp>
        <p:nvCxnSpPr>
          <p:cNvPr id="76" name="接點: 弧形 75">
            <a:extLst>
              <a:ext uri="{FF2B5EF4-FFF2-40B4-BE49-F238E27FC236}">
                <a16:creationId xmlns:a16="http://schemas.microsoft.com/office/drawing/2014/main" id="{B34A0F3B-1222-4F15-A65D-837CB7284F22}"/>
              </a:ext>
            </a:extLst>
          </p:cNvPr>
          <p:cNvCxnSpPr>
            <a:cxnSpLocks/>
            <a:stCxn id="10" idx="3"/>
            <a:endCxn id="70" idx="1"/>
          </p:cNvCxnSpPr>
          <p:nvPr/>
        </p:nvCxnSpPr>
        <p:spPr>
          <a:xfrm>
            <a:off x="7248619" y="2127186"/>
            <a:ext cx="593668" cy="269236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接點: 弧形 78">
            <a:extLst>
              <a:ext uri="{FF2B5EF4-FFF2-40B4-BE49-F238E27FC236}">
                <a16:creationId xmlns:a16="http://schemas.microsoft.com/office/drawing/2014/main" id="{E9EDFDCA-82E9-47A2-B9CC-50ED92AC807C}"/>
              </a:ext>
            </a:extLst>
          </p:cNvPr>
          <p:cNvCxnSpPr>
            <a:cxnSpLocks/>
            <a:stCxn id="9" idx="5"/>
            <a:endCxn id="71" idx="1"/>
          </p:cNvCxnSpPr>
          <p:nvPr/>
        </p:nvCxnSpPr>
        <p:spPr>
          <a:xfrm flipV="1">
            <a:off x="7248617" y="4019523"/>
            <a:ext cx="597054" cy="143600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接點: 弧形 81">
            <a:extLst>
              <a:ext uri="{FF2B5EF4-FFF2-40B4-BE49-F238E27FC236}">
                <a16:creationId xmlns:a16="http://schemas.microsoft.com/office/drawing/2014/main" id="{5E3C4133-46E3-4C6B-B180-5D19A579271E}"/>
              </a:ext>
            </a:extLst>
          </p:cNvPr>
          <p:cNvCxnSpPr>
            <a:cxnSpLocks/>
            <a:stCxn id="62" idx="3"/>
            <a:endCxn id="2049" idx="1"/>
          </p:cNvCxnSpPr>
          <p:nvPr/>
        </p:nvCxnSpPr>
        <p:spPr>
          <a:xfrm>
            <a:off x="7248618" y="1308677"/>
            <a:ext cx="390432" cy="49362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接點: 弧形 88">
            <a:extLst>
              <a:ext uri="{FF2B5EF4-FFF2-40B4-BE49-F238E27FC236}">
                <a16:creationId xmlns:a16="http://schemas.microsoft.com/office/drawing/2014/main" id="{4A50EFDD-BD95-48E5-B6F9-DE2BF8AA3900}"/>
              </a:ext>
            </a:extLst>
          </p:cNvPr>
          <p:cNvCxnSpPr>
            <a:cxnSpLocks/>
            <a:stCxn id="11" idx="3"/>
            <a:endCxn id="2053" idx="1"/>
          </p:cNvCxnSpPr>
          <p:nvPr/>
        </p:nvCxnSpPr>
        <p:spPr>
          <a:xfrm>
            <a:off x="7248618" y="3708188"/>
            <a:ext cx="603823" cy="1918004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A3B5A84F-B0C1-41D1-AEDA-8AD3C42E2122}"/>
              </a:ext>
            </a:extLst>
          </p:cNvPr>
          <p:cNvSpPr/>
          <p:nvPr/>
        </p:nvSpPr>
        <p:spPr>
          <a:xfrm>
            <a:off x="7845672" y="2901608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Ray trace</a:t>
            </a:r>
          </a:p>
        </p:txBody>
      </p:sp>
      <p:cxnSp>
        <p:nvCxnSpPr>
          <p:cNvPr id="99" name="接點: 弧形 98">
            <a:extLst>
              <a:ext uri="{FF2B5EF4-FFF2-40B4-BE49-F238E27FC236}">
                <a16:creationId xmlns:a16="http://schemas.microsoft.com/office/drawing/2014/main" id="{B97A9831-81E2-4010-87B9-7C602794D75B}"/>
              </a:ext>
            </a:extLst>
          </p:cNvPr>
          <p:cNvCxnSpPr>
            <a:cxnSpLocks/>
            <a:stCxn id="2053" idx="3"/>
            <a:endCxn id="98" idx="3"/>
          </p:cNvCxnSpPr>
          <p:nvPr/>
        </p:nvCxnSpPr>
        <p:spPr>
          <a:xfrm flipH="1" flipV="1">
            <a:off x="11545487" y="3211181"/>
            <a:ext cx="6769" cy="2415011"/>
          </a:xfrm>
          <a:prstGeom prst="curvedConnector3">
            <a:avLst>
              <a:gd name="adj1" fmla="val -2673585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弧形 107">
            <a:extLst>
              <a:ext uri="{FF2B5EF4-FFF2-40B4-BE49-F238E27FC236}">
                <a16:creationId xmlns:a16="http://schemas.microsoft.com/office/drawing/2014/main" id="{90F5CB30-CFFC-4FD1-B0A4-055FF84E9D7B}"/>
              </a:ext>
            </a:extLst>
          </p:cNvPr>
          <p:cNvCxnSpPr>
            <a:cxnSpLocks/>
            <a:stCxn id="98" idx="2"/>
            <a:endCxn id="71" idx="0"/>
          </p:cNvCxnSpPr>
          <p:nvPr/>
        </p:nvCxnSpPr>
        <p:spPr>
          <a:xfrm rot="5400000">
            <a:off x="9600982" y="3615352"/>
            <a:ext cx="189196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接點: 弧形 110">
            <a:extLst>
              <a:ext uri="{FF2B5EF4-FFF2-40B4-BE49-F238E27FC236}">
                <a16:creationId xmlns:a16="http://schemas.microsoft.com/office/drawing/2014/main" id="{8D967ACF-61FD-49BE-8CE2-ACABFF43B257}"/>
              </a:ext>
            </a:extLst>
          </p:cNvPr>
          <p:cNvCxnSpPr>
            <a:cxnSpLocks/>
            <a:stCxn id="71" idx="2"/>
            <a:endCxn id="70" idx="0"/>
          </p:cNvCxnSpPr>
          <p:nvPr/>
        </p:nvCxnSpPr>
        <p:spPr>
          <a:xfrm rot="5400000">
            <a:off x="9603445" y="4417846"/>
            <a:ext cx="180884" cy="3384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接點: 弧形 122">
            <a:extLst>
              <a:ext uri="{FF2B5EF4-FFF2-40B4-BE49-F238E27FC236}">
                <a16:creationId xmlns:a16="http://schemas.microsoft.com/office/drawing/2014/main" id="{3CFC68BB-3998-4217-B988-EC5FF6BDDD2D}"/>
              </a:ext>
            </a:extLst>
          </p:cNvPr>
          <p:cNvCxnSpPr>
            <a:cxnSpLocks/>
            <a:stCxn id="71" idx="1"/>
            <a:endCxn id="2053" idx="1"/>
          </p:cNvCxnSpPr>
          <p:nvPr/>
        </p:nvCxnSpPr>
        <p:spPr>
          <a:xfrm rot="10800000" flipH="1" flipV="1">
            <a:off x="7845671" y="4019522"/>
            <a:ext cx="6770" cy="1606669"/>
          </a:xfrm>
          <a:prstGeom prst="curvedConnector3">
            <a:avLst>
              <a:gd name="adj1" fmla="val -189938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接點: 弧形 35">
            <a:extLst>
              <a:ext uri="{FF2B5EF4-FFF2-40B4-BE49-F238E27FC236}">
                <a16:creationId xmlns:a16="http://schemas.microsoft.com/office/drawing/2014/main" id="{7F9542BF-BEF4-4DC7-A5F2-22D3223993D0}"/>
              </a:ext>
            </a:extLst>
          </p:cNvPr>
          <p:cNvCxnSpPr>
            <a:cxnSpLocks/>
            <a:stCxn id="70" idx="3"/>
            <a:endCxn id="98" idx="3"/>
          </p:cNvCxnSpPr>
          <p:nvPr/>
        </p:nvCxnSpPr>
        <p:spPr>
          <a:xfrm flipV="1">
            <a:off x="11542102" y="3211181"/>
            <a:ext cx="3385" cy="1608372"/>
          </a:xfrm>
          <a:prstGeom prst="curvedConnector3">
            <a:avLst>
              <a:gd name="adj1" fmla="val 3898759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149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-1" y="219104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Contribution</a:t>
            </a:r>
            <a:endParaRPr lang="zh-CN" altLang="en-US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B4BBC2-AAEE-4216-B979-3283EC9DE417}"/>
              </a:ext>
            </a:extLst>
          </p:cNvPr>
          <p:cNvSpPr/>
          <p:nvPr/>
        </p:nvSpPr>
        <p:spPr>
          <a:xfrm>
            <a:off x="4192787" y="2913078"/>
            <a:ext cx="2033588" cy="119347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Render </a:t>
            </a:r>
            <a:r>
              <a:rPr lang="en-US" altLang="zh-CN" sz="105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(passing uniform)</a:t>
            </a:r>
            <a:r>
              <a:rPr lang="en-US" altLang="zh-CN" sz="1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</a:t>
            </a:r>
          </a:p>
          <a:p>
            <a:pPr algn="ctr"/>
            <a:endParaRPr lang="en-US" altLang="zh-CN" sz="14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Camera Control</a:t>
            </a:r>
          </a:p>
          <a:p>
            <a:pPr algn="ctr"/>
            <a:endParaRPr lang="en-US" altLang="zh-CN" sz="1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05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RayCasting.h</a:t>
            </a:r>
            <a:endParaRPr lang="en-US" altLang="zh-CN" sz="105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05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ArcBall.h</a:t>
            </a:r>
            <a:endParaRPr lang="en-US" altLang="zh-CN" sz="105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04E916-AE7F-4F89-BF85-1BD8D4D2E46C}"/>
              </a:ext>
            </a:extLst>
          </p:cNvPr>
          <p:cNvSpPr/>
          <p:nvPr/>
        </p:nvSpPr>
        <p:spPr>
          <a:xfrm>
            <a:off x="1961925" y="3554499"/>
            <a:ext cx="2033588" cy="119347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Transfer Function encode </a:t>
            </a:r>
            <a:r>
              <a:rPr lang="en-US" altLang="zh-CN" sz="1100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sz="11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TF interactive UI </a:t>
            </a:r>
            <a:r>
              <a:rPr lang="en-US" altLang="zh-CN" sz="1100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sz="11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Pre-Integrate</a:t>
            </a:r>
          </a:p>
          <a:p>
            <a:pPr algn="ctr"/>
            <a:endParaRPr lang="en-US" altLang="zh-CN" sz="11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05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Transferfunction.h</a:t>
            </a:r>
            <a:endParaRPr lang="zh-CN" altLang="en-US" sz="105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3D85EC3-1FD1-48C9-ADBC-CC554BC761D5}"/>
              </a:ext>
            </a:extLst>
          </p:cNvPr>
          <p:cNvSpPr/>
          <p:nvPr/>
        </p:nvSpPr>
        <p:spPr>
          <a:xfrm>
            <a:off x="6505902" y="830759"/>
            <a:ext cx="2754776" cy="5389066"/>
          </a:xfrm>
          <a:prstGeom prst="roundRect">
            <a:avLst>
              <a:gd name="adj" fmla="val 10153"/>
            </a:avLst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11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11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C69278-6F96-4A68-8D2D-AE7C6FCEFD43}"/>
              </a:ext>
            </a:extLst>
          </p:cNvPr>
          <p:cNvSpPr/>
          <p:nvPr/>
        </p:nvSpPr>
        <p:spPr>
          <a:xfrm>
            <a:off x="1961925" y="1314481"/>
            <a:ext cx="2033588" cy="78020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Volume file read decode &amp; </a:t>
            </a:r>
          </a:p>
          <a:p>
            <a:pPr algn="ctr"/>
            <a:r>
              <a:rPr lang="en-US" altLang="zh-CN" sz="11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load to OpenGL </a:t>
            </a:r>
          </a:p>
          <a:p>
            <a:pPr algn="ctr"/>
            <a:r>
              <a:rPr lang="en-US" altLang="zh-CN" sz="11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VolumeData.h</a:t>
            </a:r>
            <a:endParaRPr lang="zh-CN" altLang="en-US" sz="11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2049" name="矩形: 圓角 2048">
            <a:extLst>
              <a:ext uri="{FF2B5EF4-FFF2-40B4-BE49-F238E27FC236}">
                <a16:creationId xmlns:a16="http://schemas.microsoft.com/office/drawing/2014/main" id="{4D895567-672B-41B8-9F8C-CE0339AD2380}"/>
              </a:ext>
            </a:extLst>
          </p:cNvPr>
          <p:cNvSpPr/>
          <p:nvPr/>
        </p:nvSpPr>
        <p:spPr>
          <a:xfrm>
            <a:off x="7005286" y="1476542"/>
            <a:ext cx="1751443" cy="4406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苹方-简" panose="020B0400000000000000" pitchFamily="34" charset="-128"/>
                <a:ea typeface="苹方-简" panose="020B0400000000000000" pitchFamily="34" charset="-128"/>
              </a:rPr>
              <a:t>Ray Intersect Box</a:t>
            </a:r>
          </a:p>
        </p:txBody>
      </p:sp>
      <p:sp>
        <p:nvSpPr>
          <p:cNvPr id="2051" name="矩形: 圓角 2050">
            <a:extLst>
              <a:ext uri="{FF2B5EF4-FFF2-40B4-BE49-F238E27FC236}">
                <a16:creationId xmlns:a16="http://schemas.microsoft.com/office/drawing/2014/main" id="{422A9995-5728-4655-9114-31BE4BCEC7F6}"/>
              </a:ext>
            </a:extLst>
          </p:cNvPr>
          <p:cNvSpPr/>
          <p:nvPr/>
        </p:nvSpPr>
        <p:spPr>
          <a:xfrm>
            <a:off x="6612323" y="3330176"/>
            <a:ext cx="2541934" cy="2084787"/>
          </a:xfrm>
          <a:prstGeom prst="roundRect">
            <a:avLst>
              <a:gd name="adj" fmla="val 623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1400" dirty="0">
                <a:latin typeface="苹方-简" panose="020B0400000000000000" pitchFamily="34" charset="-128"/>
                <a:ea typeface="苹方-简" panose="020B0400000000000000" pitchFamily="34" charset="-128"/>
              </a:rPr>
              <a:t>Rendering</a:t>
            </a:r>
          </a:p>
        </p:txBody>
      </p:sp>
      <p:sp>
        <p:nvSpPr>
          <p:cNvPr id="2053" name="矩形: 圓角 2052">
            <a:extLst>
              <a:ext uri="{FF2B5EF4-FFF2-40B4-BE49-F238E27FC236}">
                <a16:creationId xmlns:a16="http://schemas.microsoft.com/office/drawing/2014/main" id="{37552E29-00AF-495A-8311-726282C8C012}"/>
              </a:ext>
            </a:extLst>
          </p:cNvPr>
          <p:cNvSpPr/>
          <p:nvPr/>
        </p:nvSpPr>
        <p:spPr>
          <a:xfrm>
            <a:off x="6742175" y="2173058"/>
            <a:ext cx="2277666" cy="38115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Pre-Integrate 2D</a:t>
            </a: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5945D97A-DDB4-41A0-ADAF-D0E83EDBAC82}"/>
              </a:ext>
            </a:extLst>
          </p:cNvPr>
          <p:cNvSpPr/>
          <p:nvPr/>
        </p:nvSpPr>
        <p:spPr>
          <a:xfrm>
            <a:off x="6742175" y="4870506"/>
            <a:ext cx="2277666" cy="38115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Pre-Integrate 1D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2FCF084F-09E1-4ABF-A239-1923D4364251}"/>
              </a:ext>
            </a:extLst>
          </p:cNvPr>
          <p:cNvSpPr/>
          <p:nvPr/>
        </p:nvSpPr>
        <p:spPr>
          <a:xfrm>
            <a:off x="6742175" y="4298563"/>
            <a:ext cx="2277666" cy="38115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Volume get Iso Value</a:t>
            </a:r>
          </a:p>
        </p:txBody>
      </p:sp>
      <p:sp>
        <p:nvSpPr>
          <p:cNvPr id="2054" name="文字方塊 2053">
            <a:extLst>
              <a:ext uri="{FF2B5EF4-FFF2-40B4-BE49-F238E27FC236}">
                <a16:creationId xmlns:a16="http://schemas.microsoft.com/office/drawing/2014/main" id="{0080291D-43F2-4C1B-B484-4C119618A6CF}"/>
              </a:ext>
            </a:extLst>
          </p:cNvPr>
          <p:cNvSpPr txBox="1"/>
          <p:nvPr/>
        </p:nvSpPr>
        <p:spPr>
          <a:xfrm>
            <a:off x="6578083" y="945517"/>
            <a:ext cx="13029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 b="0" i="0" dirty="0"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Fragment</a:t>
            </a:r>
            <a:endParaRPr lang="en-US" altLang="zh-CN" b="0" i="0" dirty="0">
              <a:effectLst/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A3B5A84F-B0C1-41D1-AEDA-8AD3C42E2122}"/>
              </a:ext>
            </a:extLst>
          </p:cNvPr>
          <p:cNvSpPr/>
          <p:nvPr/>
        </p:nvSpPr>
        <p:spPr>
          <a:xfrm>
            <a:off x="6744457" y="3725393"/>
            <a:ext cx="2277666" cy="38115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苹方-简" panose="020B0400000000000000" pitchFamily="34" charset="-128"/>
                <a:ea typeface="苹方-简" panose="020B0400000000000000" pitchFamily="34" charset="-128"/>
              </a:rPr>
              <a:t>Ray trace</a:t>
            </a: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915ED9B6-6752-4771-9562-C4769C4E0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8885023-4CD4-4F8F-B739-184CA4BD2887}"/>
              </a:ext>
            </a:extLst>
          </p:cNvPr>
          <p:cNvCxnSpPr/>
          <p:nvPr/>
        </p:nvCxnSpPr>
        <p:spPr>
          <a:xfrm>
            <a:off x="646513" y="3238500"/>
            <a:ext cx="111597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A25139B-0659-41BF-A62A-0F7AE05B4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3" y="1320444"/>
            <a:ext cx="1193471" cy="119347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D70DB1C-5AE3-4F4C-ADF5-DA28622CB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3" y="3554499"/>
            <a:ext cx="1193471" cy="1193471"/>
          </a:xfrm>
          <a:prstGeom prst="rect">
            <a:avLst/>
          </a:prstGeom>
        </p:spPr>
      </p:pic>
      <p:sp>
        <p:nvSpPr>
          <p:cNvPr id="44" name="文字方塊 43">
            <a:extLst>
              <a:ext uri="{FF2B5EF4-FFF2-40B4-BE49-F238E27FC236}">
                <a16:creationId xmlns:a16="http://schemas.microsoft.com/office/drawing/2014/main" id="{FDE068B3-F910-4BBE-AE9C-4AAA6BC99AB2}"/>
              </a:ext>
            </a:extLst>
          </p:cNvPr>
          <p:cNvSpPr txBox="1"/>
          <p:nvPr/>
        </p:nvSpPr>
        <p:spPr>
          <a:xfrm>
            <a:off x="535187" y="4753534"/>
            <a:ext cx="141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苹方-简" panose="020B0400000000000000" pitchFamily="34" charset="-128"/>
                <a:ea typeface="苹方-简" panose="020B0400000000000000" pitchFamily="34" charset="-128"/>
              </a:rPr>
              <a:t>Siyuan Zhang</a:t>
            </a:r>
          </a:p>
          <a:p>
            <a:pPr algn="ctr"/>
            <a:r>
              <a:rPr lang="en-US" altLang="zh-CN" sz="14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murez</a:t>
            </a:r>
            <a:endParaRPr lang="zh-CN" altLang="en-US" sz="14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9775077-C312-40DC-A68F-444465C22044}"/>
              </a:ext>
            </a:extLst>
          </p:cNvPr>
          <p:cNvSpPr txBox="1"/>
          <p:nvPr/>
        </p:nvSpPr>
        <p:spPr>
          <a:xfrm>
            <a:off x="646513" y="2517782"/>
            <a:ext cx="11934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Kaixin</a:t>
            </a:r>
            <a:r>
              <a:rPr lang="en-US" altLang="zh-CN" sz="1400" dirty="0">
                <a:latin typeface="苹方-简" panose="020B0400000000000000" pitchFamily="34" charset="-128"/>
                <a:ea typeface="苹方-简" panose="020B0400000000000000" pitchFamily="34" charset="-128"/>
              </a:rPr>
              <a:t> Yao</a:t>
            </a:r>
          </a:p>
          <a:p>
            <a:pPr algn="ctr"/>
            <a:r>
              <a:rPr lang="en-US" altLang="zh-CN" sz="1400" dirty="0" err="1"/>
              <a:t>yaokxx</a:t>
            </a:r>
            <a:endParaRPr lang="zh-CN" altLang="en-US" sz="1400" dirty="0"/>
          </a:p>
        </p:txBody>
      </p:sp>
      <p:sp>
        <p:nvSpPr>
          <p:cNvPr id="47" name="矩形: 圓角 46">
            <a:extLst>
              <a:ext uri="{FF2B5EF4-FFF2-40B4-BE49-F238E27FC236}">
                <a16:creationId xmlns:a16="http://schemas.microsoft.com/office/drawing/2014/main" id="{0A1570A5-E8A7-439E-A842-D9665E4077F6}"/>
              </a:ext>
            </a:extLst>
          </p:cNvPr>
          <p:cNvSpPr/>
          <p:nvPr/>
        </p:nvSpPr>
        <p:spPr>
          <a:xfrm>
            <a:off x="6742174" y="5626816"/>
            <a:ext cx="2277666" cy="38115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苹方-简" panose="020B0400000000000000" pitchFamily="34" charset="-128"/>
                <a:ea typeface="苹方-简" panose="020B0400000000000000" pitchFamily="34" charset="-128"/>
              </a:rPr>
              <a:t>Baseline of the fragment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91FDCDC-452B-4CE9-9C9C-AFB7333F8B21}"/>
              </a:ext>
            </a:extLst>
          </p:cNvPr>
          <p:cNvSpPr txBox="1"/>
          <p:nvPr/>
        </p:nvSpPr>
        <p:spPr>
          <a:xfrm>
            <a:off x="9567830" y="2730341"/>
            <a:ext cx="19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Main Speak person</a:t>
            </a:r>
            <a:endParaRPr lang="zh-CN" altLang="en-US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C2A64517-06D0-4C15-81CD-1CBCD9E174CA}"/>
              </a:ext>
            </a:extLst>
          </p:cNvPr>
          <p:cNvSpPr txBox="1"/>
          <p:nvPr/>
        </p:nvSpPr>
        <p:spPr>
          <a:xfrm>
            <a:off x="9567830" y="3282110"/>
            <a:ext cx="17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Main PPT maker</a:t>
            </a:r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99BCC4D2-0FD0-419A-A1D6-E674945B3925}"/>
              </a:ext>
            </a:extLst>
          </p:cNvPr>
          <p:cNvSpPr/>
          <p:nvPr/>
        </p:nvSpPr>
        <p:spPr>
          <a:xfrm>
            <a:off x="1961925" y="2507629"/>
            <a:ext cx="2033588" cy="6261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Pre-Integrate 2D</a:t>
            </a:r>
          </a:p>
          <a:p>
            <a:pPr algn="ctr"/>
            <a:r>
              <a:rPr lang="en-US" altLang="zh-CN" sz="105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Transferfunction.h</a:t>
            </a:r>
            <a:endParaRPr lang="zh-CN" altLang="en-US" sz="105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1479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1ACE0B-A852-4A74-BD3F-E1763085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3</a:t>
            </a:r>
            <a:r>
              <a:rPr lang="en-US" altLang="zh-CN" b="1" baseline="30000" dirty="0">
                <a:latin typeface="苹方-简" panose="020B0400000000000000" pitchFamily="34" charset="-128"/>
                <a:ea typeface="苹方-简" panose="020B0400000000000000" pitchFamily="34" charset="-128"/>
              </a:rPr>
              <a:t>RD</a:t>
            </a:r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Libs &amp; Resources</a:t>
            </a:r>
            <a:endParaRPr lang="zh-CN" altLang="en-US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830B2F-223A-479A-BC92-4B8BCC728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FreeGLUT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 glut	OpenGL GUI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GLEW  			OpenGL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GLM			OpenGL Math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GLlib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			Some OpenGL Encapsulated Functions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Jet.cpp			Color map generate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ArchBall.cpp		mouse control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CT-</a:t>
            </a:r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HEAD.bin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, </a:t>
            </a:r>
            <a:b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</a:br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Flame.bin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 		volume data from </a:t>
            </a:r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yuehaowang</a:t>
            </a:r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373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79E1FF4-0F6C-4C14-8530-8F0652F9C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83" r="31701"/>
          <a:stretch/>
        </p:blipFill>
        <p:spPr>
          <a:xfrm>
            <a:off x="0" y="0"/>
            <a:ext cx="3943928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11" name="標題 1">
            <a:extLst>
              <a:ext uri="{FF2B5EF4-FFF2-40B4-BE49-F238E27FC236}">
                <a16:creationId xmlns:a16="http://schemas.microsoft.com/office/drawing/2014/main" id="{9D81B60F-B3DB-474E-8538-CA6EAD88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Future Work</a:t>
            </a:r>
            <a:endParaRPr lang="zh-CN" altLang="en-US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5C0A5049-D24A-468E-A6F1-1A4E24CA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3928" y="1825625"/>
            <a:ext cx="7714672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texture2D volume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Gaussian Transfer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More stable GUI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Faster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Fira Code" panose="020B0809050000020004" pitchFamily="49" charset="0"/>
              </a:rPr>
              <a:t>PreIntegration1D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Fira Code" panose="020B0809050000020004" pitchFamily="49" charset="0"/>
              </a:rPr>
              <a:t>/2D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 calculation</a:t>
            </a:r>
          </a:p>
          <a:p>
            <a:pPr marL="457200" lvl="1" indent="0">
              <a:buNone/>
            </a:pP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	</a:t>
            </a:r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omp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/</a:t>
            </a:r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cuda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/</a:t>
            </a:r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glsl</a:t>
            </a:r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marL="457200" lvl="1" indent="0">
              <a:buNone/>
            </a:pPr>
            <a:b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</a:br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marL="457200" lvl="1" indent="0">
              <a:buNone/>
            </a:pPr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1242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079E1FF4-0F6C-4C14-8530-8F0652F9CB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83" r="31701"/>
          <a:stretch/>
        </p:blipFill>
        <p:spPr>
          <a:xfrm>
            <a:off x="0" y="0"/>
            <a:ext cx="3943928" cy="685800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76F38DB-A507-453A-BF26-83B9C81176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5383" t="20700" r="12862" b="20027"/>
          <a:stretch/>
        </p:blipFill>
        <p:spPr>
          <a:xfrm>
            <a:off x="8785568" y="2122964"/>
            <a:ext cx="4114800" cy="406492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74E890A-432B-47A3-B909-59B8E218EF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52628" y="4227223"/>
            <a:ext cx="1018398" cy="247173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2" name="語音泡泡: 橢圓形 1">
            <a:extLst>
              <a:ext uri="{FF2B5EF4-FFF2-40B4-BE49-F238E27FC236}">
                <a16:creationId xmlns:a16="http://schemas.microsoft.com/office/drawing/2014/main" id="{84A20F1F-F5B7-4C64-9827-AAA65B1FF728}"/>
              </a:ext>
            </a:extLst>
          </p:cNvPr>
          <p:cNvSpPr/>
          <p:nvPr/>
        </p:nvSpPr>
        <p:spPr>
          <a:xfrm>
            <a:off x="3406433" y="2049992"/>
            <a:ext cx="5784135" cy="1881716"/>
          </a:xfrm>
          <a:prstGeom prst="wedgeEllipseCallout">
            <a:avLst>
              <a:gd name="adj1" fmla="val 56080"/>
              <a:gd name="adj2" fmla="val 105228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dirty="0">
                <a:latin typeface="Comic Sans MS" panose="030F0702030302020204" pitchFamily="66" charset="0"/>
                <a:ea typeface="苹方-简" panose="020B0400000000000000" pitchFamily="34" charset="-128"/>
              </a:rPr>
              <a:t>QA</a:t>
            </a:r>
            <a:endParaRPr lang="zh-CN" altLang="en-US" sz="8000" dirty="0">
              <a:latin typeface="Comic Sans MS" panose="030F0702030302020204" pitchFamily="66" charset="0"/>
              <a:ea typeface="苹方-简" panose="020B0400000000000000" pitchFamily="3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43A16CF-A07F-40A6-A51A-55E430FE564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85568" y="4072809"/>
            <a:ext cx="1018398" cy="247173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07BF2E6-9B22-47DE-AE24-4D3775EA094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38255" y="4107153"/>
            <a:ext cx="1018398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5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9E27781-48EB-469F-B647-2AC80ADC79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8682" t="22367" r="21136" b="17701"/>
          <a:stretch/>
        </p:blipFill>
        <p:spPr>
          <a:xfrm>
            <a:off x="4358" y="4216149"/>
            <a:ext cx="1890713" cy="2324101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7606B24-4064-450C-8A04-F1BE2493B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4725" t="21283" r="23829" b="21365"/>
          <a:stretch/>
        </p:blipFill>
        <p:spPr>
          <a:xfrm>
            <a:off x="1769658" y="4217648"/>
            <a:ext cx="1938338" cy="222408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3F915C-DE68-4275-9618-1DB924698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5817" t="26163" r="24619" b="22996"/>
          <a:stretch/>
        </p:blipFill>
        <p:spPr>
          <a:xfrm>
            <a:off x="4133445" y="4470200"/>
            <a:ext cx="1490664" cy="197153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41C681-4BD0-402C-8D85-25E5ECBD7E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1990" t="26485" r="23263" b="22675"/>
          <a:stretch/>
        </p:blipFill>
        <p:spPr>
          <a:xfrm>
            <a:off x="6171797" y="4470200"/>
            <a:ext cx="1685926" cy="197153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4F5165C-8B14-4F01-BFE5-ABFABF07C2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2388" t="42699" r="35505" b="27299"/>
          <a:stretch/>
        </p:blipFill>
        <p:spPr>
          <a:xfrm>
            <a:off x="7818035" y="5175055"/>
            <a:ext cx="1209675" cy="116342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FA68338-782A-413F-9664-9D4F4DD2653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DC2BEBB-BA6B-42D2-9617-9E72CCE2CE9B}"/>
              </a:ext>
            </a:extLst>
          </p:cNvPr>
          <p:cNvSpPr txBox="1"/>
          <p:nvPr/>
        </p:nvSpPr>
        <p:spPr>
          <a:xfrm>
            <a:off x="2047762" y="-1355095"/>
            <a:ext cx="82480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Texture Based</a:t>
            </a:r>
          </a:p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Pre‐integrated</a:t>
            </a:r>
          </a:p>
          <a:p>
            <a:pPr algn="ctr"/>
            <a:r>
              <a:rPr lang="en-US" altLang="zh-CN" sz="4400" b="1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IsoSurface</a:t>
            </a:r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Rendering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2D0D356-C72E-45EB-8CBF-A35E60D799C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5383" t="20700" r="12862" b="20027"/>
          <a:stretch/>
        </p:blipFill>
        <p:spPr>
          <a:xfrm>
            <a:off x="8785568" y="2410933"/>
            <a:ext cx="4114800" cy="406492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DB2E759-2998-4C32-A2C6-641C5B0417F6}"/>
              </a:ext>
            </a:extLst>
          </p:cNvPr>
          <p:cNvSpPr txBox="1"/>
          <p:nvPr/>
        </p:nvSpPr>
        <p:spPr>
          <a:xfrm>
            <a:off x="745896" y="1018155"/>
            <a:ext cx="8713902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苹方-简" panose="020B0400000000000000" pitchFamily="34" charset="-128"/>
                <a:ea typeface="苹方-简" panose="020B0400000000000000" pitchFamily="34" charset="-128"/>
              </a:rPr>
              <a:t>What is </a:t>
            </a:r>
            <a:r>
              <a:rPr lang="en-US" altLang="zh-CN" sz="32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isosurface</a:t>
            </a:r>
            <a:r>
              <a:rPr lang="en-US" altLang="zh-CN" sz="3200" dirty="0">
                <a:latin typeface="苹方-简" panose="020B0400000000000000" pitchFamily="34" charset="-128"/>
                <a:ea typeface="苹方-简" panose="020B0400000000000000" pitchFamily="34" charset="-128"/>
              </a:rPr>
              <a:t>?</a:t>
            </a:r>
          </a:p>
          <a:p>
            <a:r>
              <a:rPr lang="zh-CN" altLang="en-US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An approximately constant value surface within a volume</a:t>
            </a:r>
            <a:endParaRPr lang="en-US" altLang="zh-CN" sz="24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endParaRPr lang="en-US" altLang="zh-CN" sz="24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r>
              <a:rPr lang="en-US" altLang="zh-CN" sz="3200" dirty="0">
                <a:latin typeface="苹方-简" panose="020B0400000000000000" pitchFamily="34" charset="-128"/>
                <a:ea typeface="苹方-简" panose="020B0400000000000000" pitchFamily="34" charset="-128"/>
              </a:rPr>
              <a:t>How to render </a:t>
            </a:r>
            <a:r>
              <a:rPr lang="en-US" altLang="zh-CN" sz="32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isosurface</a:t>
            </a:r>
            <a:r>
              <a:rPr lang="en-US" altLang="zh-CN" sz="3200" dirty="0">
                <a:latin typeface="苹方-简" panose="020B0400000000000000" pitchFamily="34" charset="-128"/>
                <a:ea typeface="苹方-简" panose="020B0400000000000000" pitchFamily="34" charset="-128"/>
              </a:rPr>
              <a:t>?</a:t>
            </a:r>
          </a:p>
          <a:p>
            <a:pPr marL="342900" indent="-342900">
              <a:buFont typeface="+mj-lt"/>
              <a:buAutoNum type="alphaLcPeriod"/>
            </a:pPr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Marching cubes </a:t>
            </a:r>
          </a:p>
          <a:p>
            <a:pPr marL="342900" indent="-342900">
              <a:buFont typeface="+mj-lt"/>
              <a:buAutoNum type="alphaLcPeriod"/>
            </a:pPr>
            <a:r>
              <a:rPr lang="en-US" altLang="zh-CN" sz="2400" b="1" dirty="0">
                <a:solidFill>
                  <a:srgbClr val="FFFF00"/>
                </a:solidFill>
                <a:latin typeface="苹方-简" panose="020B0400000000000000" pitchFamily="34" charset="-128"/>
                <a:ea typeface="苹方-简" panose="020B0400000000000000" pitchFamily="34" charset="-128"/>
              </a:rPr>
              <a:t>ray casting </a:t>
            </a:r>
          </a:p>
          <a:p>
            <a:pPr marL="342900" indent="-342900">
              <a:buFont typeface="+mj-lt"/>
              <a:buAutoNum type="alphaLcPeriod"/>
            </a:pPr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Composition with box opacity function</a:t>
            </a:r>
            <a:endParaRPr lang="zh-CN" altLang="en-US" sz="24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0003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CFA68338-782A-413F-9664-9D4F4DD26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8DC2BEBB-BA6B-42D2-9617-9E72CCE2CE9B}"/>
              </a:ext>
            </a:extLst>
          </p:cNvPr>
          <p:cNvSpPr txBox="1"/>
          <p:nvPr/>
        </p:nvSpPr>
        <p:spPr>
          <a:xfrm>
            <a:off x="2047762" y="-1355095"/>
            <a:ext cx="82480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Texture Based</a:t>
            </a:r>
          </a:p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Pre‐integrated</a:t>
            </a:r>
          </a:p>
          <a:p>
            <a:pPr algn="ctr"/>
            <a:r>
              <a:rPr lang="en-US" altLang="zh-CN" sz="4400" b="1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IsoSurface</a:t>
            </a:r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Rendering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52D0D356-C72E-45EB-8CBF-A35E60D799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5383" t="20700" r="12862" b="20027"/>
          <a:stretch/>
        </p:blipFill>
        <p:spPr>
          <a:xfrm>
            <a:off x="8785568" y="2410933"/>
            <a:ext cx="4114800" cy="4064924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C3A9D11B-0927-4A40-9E70-8FA7ED46E359}"/>
              </a:ext>
            </a:extLst>
          </p:cNvPr>
          <p:cNvSpPr txBox="1"/>
          <p:nvPr/>
        </p:nvSpPr>
        <p:spPr>
          <a:xfrm>
            <a:off x="-1" y="599016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By Ray Casting </a:t>
            </a:r>
          </a:p>
          <a:p>
            <a:endParaRPr lang="zh-CN" altLang="en-US" sz="3200" dirty="0"/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DFB155F6-071A-4A15-91F3-FD82902E03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294021"/>
              </p:ext>
            </p:extLst>
          </p:nvPr>
        </p:nvGraphicFramePr>
        <p:xfrm>
          <a:off x="-2672037" y="1254022"/>
          <a:ext cx="8128000" cy="529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5" name="文字方塊 14">
            <a:extLst>
              <a:ext uri="{FF2B5EF4-FFF2-40B4-BE49-F238E27FC236}">
                <a16:creationId xmlns:a16="http://schemas.microsoft.com/office/drawing/2014/main" id="{52653851-FF37-4786-9430-2C5AB0367438}"/>
              </a:ext>
            </a:extLst>
          </p:cNvPr>
          <p:cNvSpPr txBox="1"/>
          <p:nvPr/>
        </p:nvSpPr>
        <p:spPr>
          <a:xfrm>
            <a:off x="2772834" y="1456826"/>
            <a:ext cx="4767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memory locality problem</a:t>
            </a:r>
          </a:p>
          <a:p>
            <a:r>
              <a:rPr lang="en-US" altLang="zh-CN" sz="2800" dirty="0"/>
              <a:t>when indexing the volume data</a:t>
            </a:r>
            <a:endParaRPr lang="zh-CN" altLang="en-US" sz="2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7ED26A4-BA88-4AB6-99A6-FEFE57B8F0B3}"/>
              </a:ext>
            </a:extLst>
          </p:cNvPr>
          <p:cNvSpPr txBox="1"/>
          <p:nvPr/>
        </p:nvSpPr>
        <p:spPr>
          <a:xfrm>
            <a:off x="2772834" y="2773551"/>
            <a:ext cx="31473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latin typeface="Calibri" panose="020F0502020204030204" pitchFamily="34" charset="0"/>
              </a:rPr>
              <a:t>Interpolation</a:t>
            </a:r>
            <a:endParaRPr lang="zh-CN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554F467-F239-461C-8037-494E54E8D56A}"/>
              </a:ext>
            </a:extLst>
          </p:cNvPr>
          <p:cNvSpPr txBox="1"/>
          <p:nvPr/>
        </p:nvSpPr>
        <p:spPr>
          <a:xfrm>
            <a:off x="2772834" y="4013332"/>
            <a:ext cx="31473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latin typeface="Calibri" panose="020F0502020204030204" pitchFamily="34" charset="0"/>
              </a:rPr>
              <a:t>Transfer Function</a:t>
            </a:r>
            <a:endParaRPr lang="zh-CN" altLang="en-US" sz="4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DC609F8-6EE0-4784-B5AB-1820FE80B37F}"/>
              </a:ext>
            </a:extLst>
          </p:cNvPr>
          <p:cNvSpPr txBox="1"/>
          <p:nvPr/>
        </p:nvSpPr>
        <p:spPr>
          <a:xfrm>
            <a:off x="2772834" y="5368661"/>
            <a:ext cx="40470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baseline="0" dirty="0">
                <a:latin typeface="Calibri" panose="020F0502020204030204" pitchFamily="34" charset="0"/>
              </a:rPr>
              <a:t>Front to Back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8652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1971964" y="-623801"/>
            <a:ext cx="82480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Texture Based</a:t>
            </a:r>
          </a:p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Pre‐integrated</a:t>
            </a:r>
          </a:p>
          <a:p>
            <a:pPr algn="ctr"/>
            <a:r>
              <a:rPr lang="en-US" altLang="zh-CN" sz="4400" b="1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IsoSurface</a:t>
            </a:r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Rendering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8380FB-EC43-4B82-A353-22AD373E6DB2}"/>
              </a:ext>
            </a:extLst>
          </p:cNvPr>
          <p:cNvSpPr/>
          <p:nvPr/>
        </p:nvSpPr>
        <p:spPr>
          <a:xfrm>
            <a:off x="2984269" y="764771"/>
            <a:ext cx="6529647" cy="84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5885C21-8575-4839-81AD-58BE7548D4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014" y="3774058"/>
            <a:ext cx="3128434" cy="2495408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A4E5BBB1-7401-44FF-943C-2CEAE6187BD6}"/>
              </a:ext>
            </a:extLst>
          </p:cNvPr>
          <p:cNvSpPr txBox="1"/>
          <p:nvPr/>
        </p:nvSpPr>
        <p:spPr>
          <a:xfrm>
            <a:off x="7111231" y="29581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Recall </a:t>
            </a:r>
            <a:r>
              <a:rPr lang="en-US" altLang="zh-CN" sz="2000" dirty="0" err="1"/>
              <a:t>Mathmatic</a:t>
            </a:r>
            <a:r>
              <a:rPr lang="en-US" altLang="zh-CN" sz="2000" dirty="0"/>
              <a:t> in the Course…</a:t>
            </a:r>
            <a:endParaRPr lang="zh-CN" altLang="en-US" sz="2000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B97D6BB-9919-4C09-98EB-C35E4C31A7B6}"/>
              </a:ext>
            </a:extLst>
          </p:cNvPr>
          <p:cNvGrpSpPr/>
          <p:nvPr/>
        </p:nvGrpSpPr>
        <p:grpSpPr>
          <a:xfrm>
            <a:off x="420927" y="1681512"/>
            <a:ext cx="6117986" cy="4233513"/>
            <a:chOff x="825916" y="1317539"/>
            <a:chExt cx="4284247" cy="3406139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781DA9D-7B22-4FEE-AA42-8E53531F4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916" y="1317539"/>
              <a:ext cx="1908394" cy="1043694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DE43A5CC-F760-41EF-96BA-87F243B9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5917" y="2478129"/>
              <a:ext cx="1908393" cy="1031833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72BE54E0-1147-4291-9917-8760F57F73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137"/>
            <a:stretch/>
          </p:blipFill>
          <p:spPr>
            <a:xfrm>
              <a:off x="830861" y="3691845"/>
              <a:ext cx="1908394" cy="1031833"/>
            </a:xfrm>
            <a:prstGeom prst="rect">
              <a:avLst/>
            </a:prstGeom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8D71412-75A4-4A3F-88CA-E2D0FC7C871D}"/>
                </a:ext>
              </a:extLst>
            </p:cNvPr>
            <p:cNvSpPr txBox="1"/>
            <p:nvPr/>
          </p:nvSpPr>
          <p:spPr>
            <a:xfrm>
              <a:off x="2794396" y="1804628"/>
              <a:ext cx="2315767" cy="25257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1800" b="0" i="0" u="none" strike="noStrike" baseline="0" dirty="0">
                  <a:latin typeface="ArialMT"/>
                </a:rPr>
                <a:t>Pre-interpolative</a:t>
              </a:r>
            </a:p>
            <a:p>
              <a:pPr algn="l"/>
              <a:r>
                <a:rPr lang="en-US" altLang="zh-CN" sz="1800" b="0" i="0" u="none" strike="noStrike" baseline="0" dirty="0">
                  <a:latin typeface="ArialMT"/>
                </a:rPr>
                <a:t>transfer function</a:t>
              </a:r>
            </a:p>
            <a:p>
              <a:pPr algn="l"/>
              <a:endParaRPr lang="en-US" altLang="zh-CN" sz="1800" b="0" i="0" u="none" strike="noStrike" baseline="0" dirty="0">
                <a:latin typeface="ArialMT"/>
              </a:endParaRPr>
            </a:p>
            <a:p>
              <a:pPr algn="l"/>
              <a:endParaRPr lang="en-US" altLang="zh-CN" sz="1800" b="0" i="0" u="none" strike="noStrike" baseline="0" dirty="0">
                <a:latin typeface="ArialMT"/>
              </a:endParaRPr>
            </a:p>
            <a:p>
              <a:pPr algn="l"/>
              <a:r>
                <a:rPr lang="en-US" altLang="zh-CN" sz="1800" b="0" i="0" u="none" strike="noStrike" baseline="0" dirty="0">
                  <a:latin typeface="ArialMT"/>
                </a:rPr>
                <a:t>Post-interpolative</a:t>
              </a:r>
            </a:p>
            <a:p>
              <a:pPr algn="l"/>
              <a:r>
                <a:rPr lang="en-US" altLang="zh-CN" sz="1800" b="0" i="0" u="none" strike="noStrike" baseline="0" dirty="0">
                  <a:latin typeface="ArialMT"/>
                </a:rPr>
                <a:t>transfer function</a:t>
              </a:r>
            </a:p>
            <a:p>
              <a:pPr algn="l"/>
              <a:endParaRPr lang="en-US" altLang="zh-CN" sz="1800" b="0" i="0" u="none" strike="noStrike" baseline="0" dirty="0">
                <a:latin typeface="ArialMT"/>
              </a:endParaRPr>
            </a:p>
            <a:p>
              <a:pPr algn="l"/>
              <a:endParaRPr lang="en-US" altLang="zh-CN" sz="1800" b="0" i="0" u="none" strike="noStrike" baseline="0" dirty="0">
                <a:latin typeface="ArialMT"/>
              </a:endParaRPr>
            </a:p>
            <a:p>
              <a:pPr algn="l"/>
              <a:endParaRPr lang="en-US" altLang="zh-CN" sz="1800" b="0" i="0" u="none" strike="noStrike" baseline="0" dirty="0">
                <a:latin typeface="ArialMT"/>
              </a:endParaRPr>
            </a:p>
            <a:p>
              <a:pPr algn="l"/>
              <a:r>
                <a:rPr lang="en-US" altLang="zh-CN" sz="1800" b="0" i="0" u="none" strike="noStrike" baseline="0" dirty="0">
                  <a:solidFill>
                    <a:srgbClr val="FFFF00"/>
                  </a:solidFill>
                  <a:latin typeface="ArialMT"/>
                </a:rPr>
                <a:t>Pre-integrated</a:t>
              </a:r>
            </a:p>
            <a:p>
              <a:pPr algn="l"/>
              <a:r>
                <a:rPr lang="en-US" altLang="zh-CN" sz="1800" b="0" i="0" u="none" strike="noStrike" baseline="0" dirty="0">
                  <a:latin typeface="ArialMT"/>
                </a:rPr>
                <a:t>transfer function</a:t>
              </a:r>
              <a:endParaRPr lang="zh-CN" altLang="en-US" dirty="0"/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B6E9F9FE-1A96-4587-A13A-308862B292F4}"/>
              </a:ext>
            </a:extLst>
          </p:cNvPr>
          <p:cNvGrpSpPr/>
          <p:nvPr/>
        </p:nvGrpSpPr>
        <p:grpSpPr>
          <a:xfrm>
            <a:off x="6031259" y="1681511"/>
            <a:ext cx="2413674" cy="4233513"/>
            <a:chOff x="6095999" y="1200368"/>
            <a:chExt cx="2159943" cy="3788476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3225F9FB-4E9C-48D6-8CB1-FCA8D2FDB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5999" y="1200368"/>
              <a:ext cx="2159942" cy="1498852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79A26707-5A61-4E79-8E1D-746548C24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6000" y="2689707"/>
              <a:ext cx="2159942" cy="1383301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455E98F0-7443-4278-931D-D2EF89CDB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4049610"/>
              <a:ext cx="2159942" cy="9392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387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1971964" y="11194"/>
            <a:ext cx="82480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Texture Based</a:t>
            </a:r>
          </a:p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Pre‐integrated</a:t>
            </a:r>
          </a:p>
          <a:p>
            <a:pPr algn="ctr"/>
            <a:r>
              <a:rPr lang="en-US" altLang="zh-CN" sz="4400" b="1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IsoSurface</a:t>
            </a:r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Rendering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8380FB-EC43-4B82-A353-22AD373E6DB2}"/>
              </a:ext>
            </a:extLst>
          </p:cNvPr>
          <p:cNvSpPr/>
          <p:nvPr/>
        </p:nvSpPr>
        <p:spPr>
          <a:xfrm>
            <a:off x="2984269" y="764771"/>
            <a:ext cx="6529647" cy="1893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69F6B2CB-FF05-4D1A-9E13-72FFE4EE23E1}"/>
              </a:ext>
            </a:extLst>
          </p:cNvPr>
          <p:cNvCxnSpPr/>
          <p:nvPr/>
        </p:nvCxnSpPr>
        <p:spPr>
          <a:xfrm flipV="1">
            <a:off x="8301567" y="880533"/>
            <a:ext cx="0" cy="5274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842D169-D3ED-4A22-9F36-4D6BD6E65A5A}"/>
              </a:ext>
            </a:extLst>
          </p:cNvPr>
          <p:cNvSpPr txBox="1"/>
          <p:nvPr/>
        </p:nvSpPr>
        <p:spPr>
          <a:xfrm>
            <a:off x="9292398" y="820692"/>
            <a:ext cx="2132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atin typeface="苹方-简" panose="020B0400000000000000" pitchFamily="34" charset="-128"/>
                <a:ea typeface="苹方-简" panose="020B0400000000000000" pitchFamily="34" charset="-128"/>
              </a:rPr>
              <a:t>VS Octree</a:t>
            </a:r>
            <a:endParaRPr lang="zh-CN" altLang="en-US" sz="32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B8C1D0-0003-40F9-987F-069EDB3D5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8536" y="1405467"/>
            <a:ext cx="3362995" cy="193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7FAD42D-36EE-4C3D-8FF6-69E45688D0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7" t="3109" r="1396" b="1477"/>
          <a:stretch/>
        </p:blipFill>
        <p:spPr>
          <a:xfrm>
            <a:off x="8393051" y="3429000"/>
            <a:ext cx="3482214" cy="2381862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A2601057-4399-4FB1-98EF-8FE8E4D779DC}"/>
              </a:ext>
            </a:extLst>
          </p:cNvPr>
          <p:cNvSpPr txBox="1"/>
          <p:nvPr/>
        </p:nvSpPr>
        <p:spPr>
          <a:xfrm>
            <a:off x="8933078" y="5810862"/>
            <a:ext cx="29899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苹方-简" panose="020B0400000000000000" pitchFamily="34" charset="-128"/>
                <a:ea typeface="苹方-简" panose="020B0400000000000000" pitchFamily="34" charset="-128"/>
              </a:rPr>
              <a:t>Not </a:t>
            </a:r>
            <a:r>
              <a:rPr lang="en-US" altLang="zh-CN" sz="2800" i="1" dirty="0">
                <a:solidFill>
                  <a:srgbClr val="FFFF00"/>
                </a:solidFill>
                <a:latin typeface="苹方-简" panose="020B0400000000000000" pitchFamily="34" charset="-128"/>
                <a:ea typeface="苹方-简" panose="020B0400000000000000" pitchFamily="34" charset="-128"/>
              </a:rPr>
              <a:t>Fast</a:t>
            </a:r>
            <a:r>
              <a:rPr lang="en-US" altLang="zh-CN" sz="2800" dirty="0">
                <a:latin typeface="苹方-简" panose="020B0400000000000000" pitchFamily="34" charset="-128"/>
                <a:ea typeface="苹方-简" panose="020B0400000000000000" pitchFamily="34" charset="-128"/>
              </a:rPr>
              <a:t> Enough</a:t>
            </a:r>
            <a:endParaRPr lang="zh-CN" altLang="en-US" sz="28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196A97B-49C8-4564-A9B3-1C6B627D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82" y="1179240"/>
            <a:ext cx="4626801" cy="187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60561E-6CC2-4FDA-87D7-5F962E3157D4}"/>
              </a:ext>
            </a:extLst>
          </p:cNvPr>
          <p:cNvSpPr txBox="1"/>
          <p:nvPr/>
        </p:nvSpPr>
        <p:spPr>
          <a:xfrm>
            <a:off x="2738967" y="5687751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1" dirty="0">
                <a:solidFill>
                  <a:srgbClr val="FFFF00"/>
                </a:solidFill>
                <a:latin typeface="苹方-简" panose="020B0400000000000000" pitchFamily="34" charset="-128"/>
                <a:ea typeface="苹方-简" panose="020B0400000000000000" pitchFamily="34" charset="-128"/>
              </a:rPr>
              <a:t>Realtime</a:t>
            </a:r>
            <a:r>
              <a:rPr lang="zh-CN" altLang="en-US" sz="3600" b="1" i="1" dirty="0">
                <a:solidFill>
                  <a:srgbClr val="FFFF00"/>
                </a:solidFill>
                <a:latin typeface="苹方-简" panose="020B0400000000000000" pitchFamily="34" charset="-128"/>
                <a:ea typeface="苹方-简" panose="020B0400000000000000" pitchFamily="34" charset="-128"/>
              </a:rPr>
              <a:t>≡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555E732A-0698-4D92-8A98-67D212453C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18" y="3393789"/>
            <a:ext cx="2499885" cy="2206795"/>
          </a:xfrm>
          <a:prstGeom prst="rect">
            <a:avLst/>
          </a:prstGeom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6D3F8111-BB59-4B7B-9522-3838EECD9F8C}"/>
              </a:ext>
            </a:extLst>
          </p:cNvPr>
          <p:cNvSpPr txBox="1"/>
          <p:nvPr/>
        </p:nvSpPr>
        <p:spPr>
          <a:xfrm>
            <a:off x="1" y="6197024"/>
            <a:ext cx="83015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Credit </a:t>
            </a:r>
            <a:r>
              <a:rPr lang="zh-CN" altLang="en-US" sz="1200" dirty="0">
                <a:hlinkClick r:id="rId11"/>
              </a:rPr>
              <a:t>https://web.cs.ucdavis.edu/~okreylos/PhDStudies/Winter2000/TextureMapping.html</a:t>
            </a:r>
            <a:endParaRPr lang="en-US" altLang="zh-CN" sz="1200" dirty="0"/>
          </a:p>
          <a:p>
            <a:r>
              <a:rPr lang="en-US" altLang="zh-CN" sz="1200" dirty="0">
                <a:hlinkClick r:id="rId12"/>
              </a:rPr>
              <a:t>https://developer.nvidia.com/gpugems/gpugems/part-vi-beyond-triangles/chapter-39-volume-rendering-techniques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1BB4D64-8B8A-491F-BABF-4BB9182AD788}"/>
              </a:ext>
            </a:extLst>
          </p:cNvPr>
          <p:cNvSpPr txBox="1"/>
          <p:nvPr/>
        </p:nvSpPr>
        <p:spPr>
          <a:xfrm>
            <a:off x="4277195" y="3469606"/>
            <a:ext cx="34061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/>
                </a:solidFill>
                <a:latin typeface="Arial Unicode MS"/>
                <a:ea typeface="Fira Code" panose="020B0809050000020004" pitchFamily="49" charset="0"/>
              </a:rPr>
              <a:t>Auto </a:t>
            </a:r>
          </a:p>
          <a:p>
            <a:r>
              <a:rPr lang="en-US" altLang="zh-CN" sz="4000" b="1" dirty="0">
                <a:solidFill>
                  <a:schemeClr val="accent1"/>
                </a:solidFill>
                <a:latin typeface="Arial Unicode MS"/>
                <a:ea typeface="Fira Code" panose="020B0809050000020004" pitchFamily="49" charset="0"/>
              </a:rPr>
              <a:t>I</a:t>
            </a:r>
            <a:r>
              <a:rPr kumimoji="0" lang="en-US" altLang="zh-CN" sz="40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  <a:ea typeface="Fira Code" panose="020B0809050000020004" pitchFamily="49" charset="0"/>
              </a:rPr>
              <a:t>nterpolation</a:t>
            </a:r>
          </a:p>
          <a:p>
            <a:r>
              <a:rPr lang="en-US" altLang="zh-CN" sz="4000" b="1" dirty="0">
                <a:solidFill>
                  <a:schemeClr val="accent1"/>
                </a:solidFill>
                <a:latin typeface="Arial Unicode MS"/>
                <a:ea typeface="Fira Code" panose="020B0809050000020004" pitchFamily="49" charset="0"/>
              </a:rPr>
              <a:t>By OpenGL</a:t>
            </a:r>
            <a:endParaRPr lang="zh-CN" alt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7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873771B-7EFA-4206-8D32-2BFD8C0BC920}"/>
              </a:ext>
            </a:extLst>
          </p:cNvPr>
          <p:cNvSpPr/>
          <p:nvPr/>
        </p:nvSpPr>
        <p:spPr>
          <a:xfrm>
            <a:off x="4744641" y="2238202"/>
            <a:ext cx="6529647" cy="84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62D53CA-3767-4B78-BCD3-181D7C6D7F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pic>
        <p:nvPicPr>
          <p:cNvPr id="13" name="Isosurface 2022-01-17 03-44-49">
            <a:hlinkClick r:id="" action="ppaction://media"/>
            <a:extLst>
              <a:ext uri="{FF2B5EF4-FFF2-40B4-BE49-F238E27FC236}">
                <a16:creationId xmlns:a16="http://schemas.microsoft.com/office/drawing/2014/main" id="{00F8DB70-1A4D-4994-8687-C035A1687C5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80" end="7057.8333"/>
                </p14:media>
              </p:ext>
            </p:extLst>
          </p:nvPr>
        </p:nvPicPr>
        <p:blipFill rotWithShape="1">
          <a:blip r:embed="rId5"/>
          <a:srcRect l="18490" t="5378" r="55071" b="42651"/>
          <a:stretch/>
        </p:blipFill>
        <p:spPr>
          <a:xfrm>
            <a:off x="-888116" y="1472815"/>
            <a:ext cx="4884339" cy="5140420"/>
          </a:xfrm>
          <a:prstGeom prst="rect">
            <a:avLst/>
          </a:prstGeom>
        </p:spPr>
      </p:pic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C67B3440-9D4D-4189-9977-2DCB2F0E7B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5619953"/>
              </p:ext>
            </p:extLst>
          </p:nvPr>
        </p:nvGraphicFramePr>
        <p:xfrm>
          <a:off x="9949680" y="3985008"/>
          <a:ext cx="1069705" cy="25953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1" name="Picture 4">
            <a:extLst>
              <a:ext uri="{FF2B5EF4-FFF2-40B4-BE49-F238E27FC236}">
                <a16:creationId xmlns:a16="http://schemas.microsoft.com/office/drawing/2014/main" id="{337CBE5D-AA27-467C-AB1C-DA96ACFE0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494" y="468975"/>
            <a:ext cx="3225329" cy="130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8F170B4-02A6-4531-B074-9702A70AAB18}"/>
              </a:ext>
            </a:extLst>
          </p:cNvPr>
          <p:cNvSpPr txBox="1"/>
          <p:nvPr/>
        </p:nvSpPr>
        <p:spPr>
          <a:xfrm>
            <a:off x="1829089" y="1472815"/>
            <a:ext cx="82480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Texture Based</a:t>
            </a:r>
          </a:p>
          <a:p>
            <a:pPr algn="ctr"/>
            <a:endParaRPr lang="en-US" altLang="zh-CN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Pre‐integrated</a:t>
            </a:r>
          </a:p>
          <a:p>
            <a:pPr algn="ctr"/>
            <a:endParaRPr lang="en-US" altLang="zh-CN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4400" b="1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IsoSurface</a:t>
            </a:r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Rendering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81E864-3FAC-417A-81B5-73C7F03BA5DC}"/>
              </a:ext>
            </a:extLst>
          </p:cNvPr>
          <p:cNvSpPr txBox="1"/>
          <p:nvPr/>
        </p:nvSpPr>
        <p:spPr>
          <a:xfrm>
            <a:off x="1543050" y="6243903"/>
            <a:ext cx="138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This is Result</a:t>
            </a:r>
            <a:endParaRPr lang="zh-CN" altLang="en-US" dirty="0"/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EC2BAB51-4D01-4761-848B-CEE8BE43E8F5}"/>
              </a:ext>
            </a:extLst>
          </p:cNvPr>
          <p:cNvCxnSpPr/>
          <p:nvPr/>
        </p:nvCxnSpPr>
        <p:spPr>
          <a:xfrm flipV="1">
            <a:off x="2238375" y="5734050"/>
            <a:ext cx="0" cy="4953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789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3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1971964" y="11194"/>
            <a:ext cx="82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Result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76F38DB-A507-453A-BF26-83B9C81176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5383" t="20700" r="12862" b="20027"/>
          <a:stretch/>
        </p:blipFill>
        <p:spPr>
          <a:xfrm>
            <a:off x="8785568" y="2410933"/>
            <a:ext cx="4114800" cy="4064924"/>
          </a:xfrm>
          <a:prstGeom prst="rect">
            <a:avLst/>
          </a:prstGeom>
        </p:spPr>
      </p:pic>
      <p:sp>
        <p:nvSpPr>
          <p:cNvPr id="2" name="語音泡泡: 橢圓形 1">
            <a:extLst>
              <a:ext uri="{FF2B5EF4-FFF2-40B4-BE49-F238E27FC236}">
                <a16:creationId xmlns:a16="http://schemas.microsoft.com/office/drawing/2014/main" id="{84A20F1F-F5B7-4C64-9827-AAA65B1FF728}"/>
              </a:ext>
            </a:extLst>
          </p:cNvPr>
          <p:cNvSpPr/>
          <p:nvPr/>
        </p:nvSpPr>
        <p:spPr>
          <a:xfrm>
            <a:off x="2768943" y="1957916"/>
            <a:ext cx="4796367" cy="2942167"/>
          </a:xfrm>
          <a:prstGeom prst="wedgeEllipseCallout">
            <a:avLst>
              <a:gd name="adj1" fmla="val 85239"/>
              <a:gd name="adj2" fmla="val 61873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Comic Sans MS" panose="030F0702030302020204" pitchFamily="66" charset="0"/>
                <a:ea typeface="苹方-简" panose="020B0400000000000000" pitchFamily="34" charset="-128"/>
              </a:rPr>
              <a:t>Talk is cheap show me your demo</a:t>
            </a:r>
            <a:endParaRPr lang="zh-CN" altLang="en-US" sz="4000" dirty="0">
              <a:latin typeface="Comic Sans MS" panose="030F0702030302020204" pitchFamily="66" charset="0"/>
              <a:ea typeface="苹方-简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29509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1971964" y="11194"/>
            <a:ext cx="82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Program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076F38DB-A507-453A-BF26-83B9C81176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25383" t="20700" r="12862" b="20027"/>
          <a:stretch/>
        </p:blipFill>
        <p:spPr>
          <a:xfrm>
            <a:off x="8785568" y="2410933"/>
            <a:ext cx="4114800" cy="4064924"/>
          </a:xfrm>
          <a:prstGeom prst="rect">
            <a:avLst/>
          </a:prstGeom>
        </p:spPr>
      </p:pic>
      <p:sp>
        <p:nvSpPr>
          <p:cNvPr id="2" name="語音泡泡: 橢圓形 1">
            <a:extLst>
              <a:ext uri="{FF2B5EF4-FFF2-40B4-BE49-F238E27FC236}">
                <a16:creationId xmlns:a16="http://schemas.microsoft.com/office/drawing/2014/main" id="{84A20F1F-F5B7-4C64-9827-AAA65B1FF728}"/>
              </a:ext>
            </a:extLst>
          </p:cNvPr>
          <p:cNvSpPr/>
          <p:nvPr/>
        </p:nvSpPr>
        <p:spPr>
          <a:xfrm>
            <a:off x="2162175" y="1632822"/>
            <a:ext cx="5784135" cy="3274483"/>
          </a:xfrm>
          <a:prstGeom prst="wedgeEllipseCallout">
            <a:avLst>
              <a:gd name="adj1" fmla="val 75018"/>
              <a:gd name="adj2" fmla="val 63411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>
                <a:latin typeface="Comic Sans MS" panose="030F0702030302020204" pitchFamily="66" charset="0"/>
                <a:ea typeface="苹方-简" panose="020B0400000000000000" pitchFamily="34" charset="-128"/>
              </a:rPr>
              <a:t>Demo is great </a:t>
            </a:r>
          </a:p>
          <a:p>
            <a:pPr algn="ctr"/>
            <a:r>
              <a:rPr lang="en-US" altLang="zh-CN" sz="4400" dirty="0">
                <a:latin typeface="Comic Sans MS" panose="030F0702030302020204" pitchFamily="66" charset="0"/>
                <a:ea typeface="苹方-简" panose="020B0400000000000000" pitchFamily="34" charset="-128"/>
              </a:rPr>
              <a:t>show me your code</a:t>
            </a:r>
            <a:endParaRPr lang="zh-CN" altLang="en-US" sz="4400" dirty="0">
              <a:latin typeface="Comic Sans MS" panose="030F0702030302020204" pitchFamily="66" charset="0"/>
              <a:ea typeface="苹方-简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574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E28E66C-235B-4B54-B4A0-B4FF9A3AC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2" t="5878" r="5657" b="4565"/>
          <a:stretch/>
        </p:blipFill>
        <p:spPr>
          <a:xfrm rot="5400000" flipH="1">
            <a:off x="5973617" y="639617"/>
            <a:ext cx="244764" cy="12192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B227C0F-02D8-45A4-B1EC-3AC0FEDD25AB}"/>
              </a:ext>
            </a:extLst>
          </p:cNvPr>
          <p:cNvSpPr txBox="1"/>
          <p:nvPr/>
        </p:nvSpPr>
        <p:spPr>
          <a:xfrm>
            <a:off x="1971964" y="11194"/>
            <a:ext cx="824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Code Architecture</a:t>
            </a:r>
            <a:endParaRPr lang="zh-CN" altLang="en-US" sz="4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9" name="立方體 8">
            <a:extLst>
              <a:ext uri="{FF2B5EF4-FFF2-40B4-BE49-F238E27FC236}">
                <a16:creationId xmlns:a16="http://schemas.microsoft.com/office/drawing/2014/main" id="{7604B6AE-2591-4F2E-B475-D1F35370AF8B}"/>
              </a:ext>
            </a:extLst>
          </p:cNvPr>
          <p:cNvSpPr/>
          <p:nvPr/>
        </p:nvSpPr>
        <p:spPr>
          <a:xfrm>
            <a:off x="3886201" y="4985904"/>
            <a:ext cx="3362416" cy="1267360"/>
          </a:xfrm>
          <a:prstGeom prst="cube">
            <a:avLst>
              <a:gd name="adj" fmla="val 2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Volume</a:t>
            </a:r>
          </a:p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&lt;texture3D&gt;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FA545FA-0561-4417-AA90-86F9E4F5685A}"/>
              </a:ext>
            </a:extLst>
          </p:cNvPr>
          <p:cNvSpPr/>
          <p:nvPr/>
        </p:nvSpPr>
        <p:spPr>
          <a:xfrm>
            <a:off x="3886201" y="1812600"/>
            <a:ext cx="3362418" cy="629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1D Pre-Integrate</a:t>
            </a:r>
          </a:p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&lt;texture1D&gt;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21DA824-0E80-4FDE-A3ED-F66C7C63A93C}"/>
              </a:ext>
            </a:extLst>
          </p:cNvPr>
          <p:cNvSpPr/>
          <p:nvPr/>
        </p:nvSpPr>
        <p:spPr>
          <a:xfrm>
            <a:off x="3886202" y="2616107"/>
            <a:ext cx="3362416" cy="2184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2D Pre-Integrate</a:t>
            </a:r>
          </a:p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&lt;texture2D&gt;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B4BBC2-AAEE-4216-B979-3283EC9DE417}"/>
              </a:ext>
            </a:extLst>
          </p:cNvPr>
          <p:cNvSpPr/>
          <p:nvPr/>
        </p:nvSpPr>
        <p:spPr>
          <a:xfrm>
            <a:off x="159001" y="779060"/>
            <a:ext cx="3303337" cy="19386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Render </a:t>
            </a:r>
            <a:r>
              <a:rPr lang="en-US" altLang="zh-CN" sz="16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(passing uniform)</a:t>
            </a:r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 </a:t>
            </a:r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sz="2400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Camera Control</a:t>
            </a:r>
          </a:p>
          <a:p>
            <a:pPr algn="ctr"/>
            <a:endParaRPr lang="en-US" altLang="zh-CN" sz="24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RayCasting.h</a:t>
            </a:r>
            <a:endParaRPr lang="en-US" altLang="zh-CN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ArcBall.h</a:t>
            </a:r>
            <a:endParaRPr lang="en-US" altLang="zh-CN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04E916-AE7F-4F89-BF85-1BD8D4D2E46C}"/>
              </a:ext>
            </a:extLst>
          </p:cNvPr>
          <p:cNvSpPr/>
          <p:nvPr/>
        </p:nvSpPr>
        <p:spPr>
          <a:xfrm>
            <a:off x="155789" y="2892055"/>
            <a:ext cx="3303337" cy="19386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Transfer Function encode 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TF interactive UI </a:t>
            </a:r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&amp;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Pre-Integrate</a:t>
            </a:r>
          </a:p>
          <a:p>
            <a:pPr algn="ctr"/>
            <a:endParaRPr lang="en-US" altLang="zh-CN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r>
              <a:rPr lang="en-US" altLang="zh-CN" sz="1600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Transferfunction.h</a:t>
            </a:r>
            <a:endParaRPr lang="zh-CN" altLang="en-US" sz="16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83D85EC3-1FD1-48C9-ADBC-CC554BC761D5}"/>
              </a:ext>
            </a:extLst>
          </p:cNvPr>
          <p:cNvSpPr/>
          <p:nvPr/>
        </p:nvSpPr>
        <p:spPr>
          <a:xfrm>
            <a:off x="7458167" y="892506"/>
            <a:ext cx="4474827" cy="5360758"/>
          </a:xfrm>
          <a:prstGeom prst="roundRect">
            <a:avLst>
              <a:gd name="adj" fmla="val 10153"/>
            </a:avLst>
          </a:prstGeom>
          <a:noFill/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sz="3200" b="1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  <a:p>
            <a:pPr algn="ctr"/>
            <a:endParaRPr lang="en-US" altLang="zh-CN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pic>
        <p:nvPicPr>
          <p:cNvPr id="2052" name="Picture 4" descr="OpenGL Getting Started">
            <a:extLst>
              <a:ext uri="{FF2B5EF4-FFF2-40B4-BE49-F238E27FC236}">
                <a16:creationId xmlns:a16="http://schemas.microsoft.com/office/drawing/2014/main" id="{86B2113D-F52D-43B7-BE76-918C761C2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511" y="1525630"/>
            <a:ext cx="1328046" cy="55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198C6AA9-A77D-4B3C-9105-43503222D8DF}"/>
              </a:ext>
            </a:extLst>
          </p:cNvPr>
          <p:cNvSpPr/>
          <p:nvPr/>
        </p:nvSpPr>
        <p:spPr>
          <a:xfrm>
            <a:off x="3671887" y="779060"/>
            <a:ext cx="8361109" cy="5659840"/>
          </a:xfrm>
          <a:prstGeom prst="roundRect">
            <a:avLst>
              <a:gd name="adj" fmla="val 680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2C69278-6F96-4A68-8D2D-AE7C6FCEFD43}"/>
              </a:ext>
            </a:extLst>
          </p:cNvPr>
          <p:cNvSpPr/>
          <p:nvPr/>
        </p:nvSpPr>
        <p:spPr>
          <a:xfrm>
            <a:off x="155789" y="4985904"/>
            <a:ext cx="3303336" cy="1267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Volume file read decode &amp; </a:t>
            </a:r>
          </a:p>
          <a:p>
            <a:pPr algn="ctr"/>
            <a:r>
              <a:rPr lang="en-US" altLang="zh-CN" b="1" dirty="0">
                <a:latin typeface="苹方-简" panose="020B0400000000000000" pitchFamily="34" charset="-128"/>
                <a:ea typeface="苹方-简" panose="020B0400000000000000" pitchFamily="34" charset="-128"/>
              </a:rPr>
              <a:t>load to OpenGL </a:t>
            </a:r>
          </a:p>
          <a:p>
            <a:pPr algn="ctr"/>
            <a:r>
              <a:rPr lang="en-US" altLang="zh-CN" dirty="0" err="1">
                <a:latin typeface="苹方-简" panose="020B0400000000000000" pitchFamily="34" charset="-128"/>
                <a:ea typeface="苹方-简" panose="020B0400000000000000" pitchFamily="34" charset="-128"/>
              </a:rPr>
              <a:t>VolumeData.h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cxnSp>
        <p:nvCxnSpPr>
          <p:cNvPr id="52" name="接點: 弧形 51">
            <a:extLst>
              <a:ext uri="{FF2B5EF4-FFF2-40B4-BE49-F238E27FC236}">
                <a16:creationId xmlns:a16="http://schemas.microsoft.com/office/drawing/2014/main" id="{60C161A7-1596-4C79-9FE6-06FE4A3A91D3}"/>
              </a:ext>
            </a:extLst>
          </p:cNvPr>
          <p:cNvCxnSpPr>
            <a:stCxn id="38" idx="3"/>
            <a:endCxn id="9" idx="2"/>
          </p:cNvCxnSpPr>
          <p:nvPr/>
        </p:nvCxnSpPr>
        <p:spPr>
          <a:xfrm>
            <a:off x="3459125" y="5619584"/>
            <a:ext cx="427076" cy="164060"/>
          </a:xfrm>
          <a:prstGeom prst="curvedConnector3">
            <a:avLst>
              <a:gd name="adj1" fmla="val 48885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6" name="接點: 弧形 55">
            <a:extLst>
              <a:ext uri="{FF2B5EF4-FFF2-40B4-BE49-F238E27FC236}">
                <a16:creationId xmlns:a16="http://schemas.microsoft.com/office/drawing/2014/main" id="{974AAC01-84F8-4357-A4FC-6F8F87457632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3459126" y="2127186"/>
            <a:ext cx="427075" cy="173419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9" name="接點: 弧形 58">
            <a:extLst>
              <a:ext uri="{FF2B5EF4-FFF2-40B4-BE49-F238E27FC236}">
                <a16:creationId xmlns:a16="http://schemas.microsoft.com/office/drawing/2014/main" id="{60EF5469-4FFF-4450-9714-F7D4A73DB377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3459126" y="3708188"/>
            <a:ext cx="427076" cy="15319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CD237CD8-2448-43D6-AEF7-264530C09E6E}"/>
              </a:ext>
            </a:extLst>
          </p:cNvPr>
          <p:cNvSpPr/>
          <p:nvPr/>
        </p:nvSpPr>
        <p:spPr>
          <a:xfrm>
            <a:off x="3886200" y="892506"/>
            <a:ext cx="3362418" cy="832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苹方-简" panose="020B0400000000000000" pitchFamily="34" charset="-128"/>
                <a:ea typeface="苹方-简" panose="020B0400000000000000" pitchFamily="34" charset="-128"/>
              </a:rPr>
              <a:t>Other Uniform data</a:t>
            </a:r>
            <a:endParaRPr lang="zh-CN" altLang="en-US" dirty="0"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cxnSp>
        <p:nvCxnSpPr>
          <p:cNvPr id="63" name="接點: 弧形 62">
            <a:extLst>
              <a:ext uri="{FF2B5EF4-FFF2-40B4-BE49-F238E27FC236}">
                <a16:creationId xmlns:a16="http://schemas.microsoft.com/office/drawing/2014/main" id="{87343172-2527-4836-A987-568FCC5D21DA}"/>
              </a:ext>
            </a:extLst>
          </p:cNvPr>
          <p:cNvCxnSpPr>
            <a:cxnSpLocks/>
            <a:stCxn id="13" idx="3"/>
            <a:endCxn id="62" idx="1"/>
          </p:cNvCxnSpPr>
          <p:nvPr/>
        </p:nvCxnSpPr>
        <p:spPr>
          <a:xfrm flipV="1">
            <a:off x="3462338" y="1308677"/>
            <a:ext cx="423862" cy="439713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49" name="矩形: 圓角 2048">
            <a:extLst>
              <a:ext uri="{FF2B5EF4-FFF2-40B4-BE49-F238E27FC236}">
                <a16:creationId xmlns:a16="http://schemas.microsoft.com/office/drawing/2014/main" id="{4D895567-672B-41B8-9F8C-CE0339AD2380}"/>
              </a:ext>
            </a:extLst>
          </p:cNvPr>
          <p:cNvSpPr/>
          <p:nvPr/>
        </p:nvSpPr>
        <p:spPr>
          <a:xfrm>
            <a:off x="7639050" y="1444423"/>
            <a:ext cx="2845024" cy="7157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Ray Intersect Box</a:t>
            </a:r>
          </a:p>
        </p:txBody>
      </p:sp>
      <p:sp>
        <p:nvSpPr>
          <p:cNvPr id="2051" name="矩形: 圓角 2050">
            <a:extLst>
              <a:ext uri="{FF2B5EF4-FFF2-40B4-BE49-F238E27FC236}">
                <a16:creationId xmlns:a16="http://schemas.microsoft.com/office/drawing/2014/main" id="{422A9995-5728-4655-9114-31BE4BCEC7F6}"/>
              </a:ext>
            </a:extLst>
          </p:cNvPr>
          <p:cNvSpPr/>
          <p:nvPr/>
        </p:nvSpPr>
        <p:spPr>
          <a:xfrm>
            <a:off x="7639050" y="2380881"/>
            <a:ext cx="4129088" cy="3742378"/>
          </a:xfrm>
          <a:prstGeom prst="roundRect">
            <a:avLst>
              <a:gd name="adj" fmla="val 623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sz="2400" dirty="0">
                <a:latin typeface="苹方-简" panose="020B0400000000000000" pitchFamily="34" charset="-128"/>
                <a:ea typeface="苹方-简" panose="020B0400000000000000" pitchFamily="34" charset="-128"/>
              </a:rPr>
              <a:t>Rendering</a:t>
            </a:r>
          </a:p>
        </p:txBody>
      </p:sp>
      <p:sp>
        <p:nvSpPr>
          <p:cNvPr id="2053" name="矩形: 圓角 2052">
            <a:extLst>
              <a:ext uri="{FF2B5EF4-FFF2-40B4-BE49-F238E27FC236}">
                <a16:creationId xmlns:a16="http://schemas.microsoft.com/office/drawing/2014/main" id="{37552E29-00AF-495A-8311-726282C8C012}"/>
              </a:ext>
            </a:extLst>
          </p:cNvPr>
          <p:cNvSpPr/>
          <p:nvPr/>
        </p:nvSpPr>
        <p:spPr>
          <a:xfrm>
            <a:off x="7852441" y="5316619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Pre-Integrate 2D</a:t>
            </a: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5945D97A-DDB4-41A0-ADAF-D0E83EDBAC82}"/>
              </a:ext>
            </a:extLst>
          </p:cNvPr>
          <p:cNvSpPr/>
          <p:nvPr/>
        </p:nvSpPr>
        <p:spPr>
          <a:xfrm>
            <a:off x="7842287" y="4509980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Pre-Integrate 1D</a:t>
            </a:r>
          </a:p>
        </p:txBody>
      </p: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2FCF084F-09E1-4ABF-A239-1923D4364251}"/>
              </a:ext>
            </a:extLst>
          </p:cNvPr>
          <p:cNvSpPr/>
          <p:nvPr/>
        </p:nvSpPr>
        <p:spPr>
          <a:xfrm>
            <a:off x="7845671" y="3709950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Sample Volume get Iso Value</a:t>
            </a:r>
          </a:p>
        </p:txBody>
      </p:sp>
      <p:sp>
        <p:nvSpPr>
          <p:cNvPr id="2054" name="文字方塊 2053">
            <a:extLst>
              <a:ext uri="{FF2B5EF4-FFF2-40B4-BE49-F238E27FC236}">
                <a16:creationId xmlns:a16="http://schemas.microsoft.com/office/drawing/2014/main" id="{0080291D-43F2-4C1B-B484-4C119618A6CF}"/>
              </a:ext>
            </a:extLst>
          </p:cNvPr>
          <p:cNvSpPr txBox="1"/>
          <p:nvPr/>
        </p:nvSpPr>
        <p:spPr>
          <a:xfrm>
            <a:off x="7639050" y="946835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0" i="0" dirty="0">
                <a:effectLst/>
                <a:latin typeface="苹方-简" panose="020B0400000000000000" pitchFamily="34" charset="-128"/>
                <a:ea typeface="苹方-简" panose="020B0400000000000000" pitchFamily="34" charset="-128"/>
              </a:rPr>
              <a:t>Fragment</a:t>
            </a:r>
            <a:endParaRPr lang="en-US" altLang="zh-CN" sz="3200" b="0" i="0" dirty="0">
              <a:effectLst/>
              <a:latin typeface="苹方-简" panose="020B0400000000000000" pitchFamily="34" charset="-128"/>
              <a:ea typeface="苹方-简" panose="020B0400000000000000" pitchFamily="34" charset="-128"/>
            </a:endParaRPr>
          </a:p>
        </p:txBody>
      </p:sp>
      <p:cxnSp>
        <p:nvCxnSpPr>
          <p:cNvPr id="76" name="接點: 弧形 75">
            <a:extLst>
              <a:ext uri="{FF2B5EF4-FFF2-40B4-BE49-F238E27FC236}">
                <a16:creationId xmlns:a16="http://schemas.microsoft.com/office/drawing/2014/main" id="{B34A0F3B-1222-4F15-A65D-837CB7284F22}"/>
              </a:ext>
            </a:extLst>
          </p:cNvPr>
          <p:cNvCxnSpPr>
            <a:cxnSpLocks/>
            <a:stCxn id="10" idx="3"/>
            <a:endCxn id="70" idx="1"/>
          </p:cNvCxnSpPr>
          <p:nvPr/>
        </p:nvCxnSpPr>
        <p:spPr>
          <a:xfrm>
            <a:off x="7248619" y="2127186"/>
            <a:ext cx="593668" cy="2692367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9" name="接點: 弧形 78">
            <a:extLst>
              <a:ext uri="{FF2B5EF4-FFF2-40B4-BE49-F238E27FC236}">
                <a16:creationId xmlns:a16="http://schemas.microsoft.com/office/drawing/2014/main" id="{E9EDFDCA-82E9-47A2-B9CC-50ED92AC807C}"/>
              </a:ext>
            </a:extLst>
          </p:cNvPr>
          <p:cNvCxnSpPr>
            <a:cxnSpLocks/>
            <a:stCxn id="9" idx="5"/>
            <a:endCxn id="71" idx="1"/>
          </p:cNvCxnSpPr>
          <p:nvPr/>
        </p:nvCxnSpPr>
        <p:spPr>
          <a:xfrm flipV="1">
            <a:off x="7248617" y="4019523"/>
            <a:ext cx="597054" cy="143600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2" name="接點: 弧形 81">
            <a:extLst>
              <a:ext uri="{FF2B5EF4-FFF2-40B4-BE49-F238E27FC236}">
                <a16:creationId xmlns:a16="http://schemas.microsoft.com/office/drawing/2014/main" id="{5E3C4133-46E3-4C6B-B180-5D19A579271E}"/>
              </a:ext>
            </a:extLst>
          </p:cNvPr>
          <p:cNvCxnSpPr>
            <a:cxnSpLocks/>
            <a:stCxn id="62" idx="3"/>
            <a:endCxn id="2049" idx="1"/>
          </p:cNvCxnSpPr>
          <p:nvPr/>
        </p:nvCxnSpPr>
        <p:spPr>
          <a:xfrm>
            <a:off x="7248618" y="1308677"/>
            <a:ext cx="390432" cy="493629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9" name="接點: 弧形 88">
            <a:extLst>
              <a:ext uri="{FF2B5EF4-FFF2-40B4-BE49-F238E27FC236}">
                <a16:creationId xmlns:a16="http://schemas.microsoft.com/office/drawing/2014/main" id="{4A50EFDD-BD95-48E5-B6F9-DE2BF8AA3900}"/>
              </a:ext>
            </a:extLst>
          </p:cNvPr>
          <p:cNvCxnSpPr>
            <a:cxnSpLocks/>
            <a:stCxn id="11" idx="3"/>
            <a:endCxn id="2053" idx="1"/>
          </p:cNvCxnSpPr>
          <p:nvPr/>
        </p:nvCxnSpPr>
        <p:spPr>
          <a:xfrm>
            <a:off x="7248618" y="3708188"/>
            <a:ext cx="603823" cy="1918004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A3B5A84F-B0C1-41D1-AEDA-8AD3C42E2122}"/>
              </a:ext>
            </a:extLst>
          </p:cNvPr>
          <p:cNvSpPr/>
          <p:nvPr/>
        </p:nvSpPr>
        <p:spPr>
          <a:xfrm>
            <a:off x="7845672" y="2901608"/>
            <a:ext cx="3699815" cy="6191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苹方-简" panose="020B0400000000000000" pitchFamily="34" charset="-128"/>
                <a:ea typeface="苹方-简" panose="020B0400000000000000" pitchFamily="34" charset="-128"/>
              </a:rPr>
              <a:t>Ray trace</a:t>
            </a:r>
          </a:p>
        </p:txBody>
      </p:sp>
      <p:cxnSp>
        <p:nvCxnSpPr>
          <p:cNvPr id="99" name="接點: 弧形 98">
            <a:extLst>
              <a:ext uri="{FF2B5EF4-FFF2-40B4-BE49-F238E27FC236}">
                <a16:creationId xmlns:a16="http://schemas.microsoft.com/office/drawing/2014/main" id="{B97A9831-81E2-4010-87B9-7C602794D75B}"/>
              </a:ext>
            </a:extLst>
          </p:cNvPr>
          <p:cNvCxnSpPr>
            <a:cxnSpLocks/>
            <a:stCxn id="2053" idx="3"/>
            <a:endCxn id="98" idx="3"/>
          </p:cNvCxnSpPr>
          <p:nvPr/>
        </p:nvCxnSpPr>
        <p:spPr>
          <a:xfrm flipH="1" flipV="1">
            <a:off x="11545487" y="3211181"/>
            <a:ext cx="6769" cy="2415011"/>
          </a:xfrm>
          <a:prstGeom prst="curvedConnector3">
            <a:avLst>
              <a:gd name="adj1" fmla="val -2673585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接點: 弧形 107">
            <a:extLst>
              <a:ext uri="{FF2B5EF4-FFF2-40B4-BE49-F238E27FC236}">
                <a16:creationId xmlns:a16="http://schemas.microsoft.com/office/drawing/2014/main" id="{90F5CB30-CFFC-4FD1-B0A4-055FF84E9D7B}"/>
              </a:ext>
            </a:extLst>
          </p:cNvPr>
          <p:cNvCxnSpPr>
            <a:cxnSpLocks/>
            <a:stCxn id="98" idx="2"/>
            <a:endCxn id="71" idx="0"/>
          </p:cNvCxnSpPr>
          <p:nvPr/>
        </p:nvCxnSpPr>
        <p:spPr>
          <a:xfrm rot="5400000">
            <a:off x="9600982" y="3615352"/>
            <a:ext cx="189196" cy="1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接點: 弧形 110">
            <a:extLst>
              <a:ext uri="{FF2B5EF4-FFF2-40B4-BE49-F238E27FC236}">
                <a16:creationId xmlns:a16="http://schemas.microsoft.com/office/drawing/2014/main" id="{8D967ACF-61FD-49BE-8CE2-ACABFF43B257}"/>
              </a:ext>
            </a:extLst>
          </p:cNvPr>
          <p:cNvCxnSpPr>
            <a:cxnSpLocks/>
            <a:stCxn id="71" idx="2"/>
            <a:endCxn id="70" idx="0"/>
          </p:cNvCxnSpPr>
          <p:nvPr/>
        </p:nvCxnSpPr>
        <p:spPr>
          <a:xfrm rot="5400000">
            <a:off x="9603445" y="4417846"/>
            <a:ext cx="180884" cy="3384"/>
          </a:xfrm>
          <a:prstGeom prst="curvedConnector3">
            <a:avLst>
              <a:gd name="adj1" fmla="val 5000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接點: 弧形 122">
            <a:extLst>
              <a:ext uri="{FF2B5EF4-FFF2-40B4-BE49-F238E27FC236}">
                <a16:creationId xmlns:a16="http://schemas.microsoft.com/office/drawing/2014/main" id="{3CFC68BB-3998-4217-B988-EC5FF6BDDD2D}"/>
              </a:ext>
            </a:extLst>
          </p:cNvPr>
          <p:cNvCxnSpPr>
            <a:cxnSpLocks/>
            <a:stCxn id="71" idx="1"/>
            <a:endCxn id="2053" idx="1"/>
          </p:cNvCxnSpPr>
          <p:nvPr/>
        </p:nvCxnSpPr>
        <p:spPr>
          <a:xfrm rot="10800000" flipH="1" flipV="1">
            <a:off x="7845671" y="4019522"/>
            <a:ext cx="6770" cy="1606669"/>
          </a:xfrm>
          <a:prstGeom prst="curvedConnector3">
            <a:avLst>
              <a:gd name="adj1" fmla="val -1899380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接點: 弧形 131">
            <a:extLst>
              <a:ext uri="{FF2B5EF4-FFF2-40B4-BE49-F238E27FC236}">
                <a16:creationId xmlns:a16="http://schemas.microsoft.com/office/drawing/2014/main" id="{044A1CDD-02E6-4B79-BAC5-100871631F49}"/>
              </a:ext>
            </a:extLst>
          </p:cNvPr>
          <p:cNvCxnSpPr>
            <a:cxnSpLocks/>
            <a:stCxn id="70" idx="3"/>
            <a:endCxn id="98" idx="3"/>
          </p:cNvCxnSpPr>
          <p:nvPr/>
        </p:nvCxnSpPr>
        <p:spPr>
          <a:xfrm flipV="1">
            <a:off x="11542102" y="3211181"/>
            <a:ext cx="3385" cy="1608372"/>
          </a:xfrm>
          <a:prstGeom prst="curvedConnector3">
            <a:avLst>
              <a:gd name="adj1" fmla="val 4883604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28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1843</TotalTime>
  <Words>2851</Words>
  <Application>Microsoft Office PowerPoint</Application>
  <PresentationFormat>寬螢幕</PresentationFormat>
  <Paragraphs>374</Paragraphs>
  <Slides>19</Slides>
  <Notes>16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9" baseType="lpstr">
      <vt:lpstr>Arial Unicode MS</vt:lpstr>
      <vt:lpstr>ArialMT</vt:lpstr>
      <vt:lpstr>苹方-简</vt:lpstr>
      <vt:lpstr>等线</vt:lpstr>
      <vt:lpstr>Arial</vt:lpstr>
      <vt:lpstr>Calibri</vt:lpstr>
      <vt:lpstr>Calibri Light</vt:lpstr>
      <vt:lpstr>Comic Sans MS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3RD Libs &amp; Resources</vt:lpstr>
      <vt:lpstr>Future Work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张 厶元</dc:creator>
  <cp:lastModifiedBy>张 厶元</cp:lastModifiedBy>
  <cp:revision>22</cp:revision>
  <dcterms:created xsi:type="dcterms:W3CDTF">2022-01-14T10:37:32Z</dcterms:created>
  <dcterms:modified xsi:type="dcterms:W3CDTF">2022-01-17T15:12:10Z</dcterms:modified>
</cp:coreProperties>
</file>